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58" r:id="rId7"/>
    <p:sldId id="259" r:id="rId8"/>
    <p:sldId id="261" r:id="rId9"/>
    <p:sldId id="262" r:id="rId10"/>
    <p:sldId id="263" r:id="rId11"/>
    <p:sldId id="264" r:id="rId12"/>
    <p:sldId id="265" r:id="rId13"/>
    <p:sldId id="266" r:id="rId14"/>
    <p:sldId id="267" r:id="rId15"/>
    <p:sldId id="268" r:id="rId16"/>
    <p:sldId id="269" r:id="rId17"/>
    <p:sldId id="270" r:id="rId18"/>
    <p:sldId id="271" r:id="rId19"/>
  </p:sldIdLst>
  <p:sldSz cx="18288000" cy="10287000"/>
  <p:notesSz cx="6858000" cy="9144000"/>
  <p:embeddedFontLst>
    <p:embeddedFont>
      <p:font typeface="Antonio Bold" panose="020B0604020202020204" charset="0"/>
      <p:regular r:id="rId20"/>
    </p:embeddedFont>
    <p:embeddedFont>
      <p:font typeface="Baguet Script" panose="00000500000000000000" pitchFamily="2" charset="0"/>
      <p:regular r:id="rId21"/>
    </p:embeddedFont>
    <p:embeddedFont>
      <p:font typeface="Canva Sans" panose="020B0604020202020204" charset="0"/>
      <p:regular r:id="rId22"/>
    </p:embeddedFont>
    <p:embeddedFont>
      <p:font typeface="Canva Sans Bold" panose="020B0604020202020204" charset="0"/>
      <p:regular r:id="rId23"/>
    </p:embeddedFont>
    <p:embeddedFont>
      <p:font typeface="Canva Sans Italics" panose="020B0604020202020204" charset="0"/>
      <p:regular r:id="rId24"/>
    </p:embeddedFont>
    <p:embeddedFont>
      <p:font typeface="Gadugi" panose="020B0502040204020203" pitchFamily="34" charset="0"/>
      <p:regular r:id="rId25"/>
      <p:bold r:id="rId26"/>
    </p:embeddedFont>
    <p:embeddedFont>
      <p:font typeface="Gagalin" panose="020B0604020202020204"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43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1" d="100"/>
          <a:sy n="71" d="100"/>
        </p:scale>
        <p:origin x="71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font" Target="fonts/font2.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8/22/2024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gif"/><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hyperlink" Target="https://tcpr.petersons.com/" TargetMode="External"/><Relationship Id="rId2" Type="http://schemas.openxmlformats.org/officeDocument/2006/relationships/hyperlink" Target="https://schools.scsk12.org/Page/17314" TargetMode="External"/><Relationship Id="rId1" Type="http://schemas.openxmlformats.org/officeDocument/2006/relationships/slideLayout" Target="../slideLayouts/slideLayout7.xml"/><Relationship Id="rId4" Type="http://schemas.openxmlformats.org/officeDocument/2006/relationships/hyperlink" Target="https://schools.scsk12.org/domain/4498" TargetMode="External"/></Relationships>
</file>

<file path=ppt/slides/_rels/slide13.xml.rels><?xml version="1.0" encoding="UTF-8" standalone="yes"?>
<Relationships xmlns="http://schemas.openxmlformats.org/package/2006/relationships"><Relationship Id="rId2" Type="http://schemas.openxmlformats.org/officeDocument/2006/relationships/hyperlink" Target="https://schools.scsk12.org/domain/4498"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hyperlink" Target="https://schools.scsk12.org/domain/4498"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C5234"/>
        </a:solidFill>
        <a:effectLst/>
      </p:bgPr>
    </p:bg>
    <p:spTree>
      <p:nvGrpSpPr>
        <p:cNvPr id="1" name=""/>
        <p:cNvGrpSpPr/>
        <p:nvPr/>
      </p:nvGrpSpPr>
      <p:grpSpPr>
        <a:xfrm>
          <a:off x="0" y="0"/>
          <a:ext cx="0" cy="0"/>
          <a:chOff x="0" y="0"/>
          <a:chExt cx="0" cy="0"/>
        </a:xfrm>
      </p:grpSpPr>
      <p:sp>
        <p:nvSpPr>
          <p:cNvPr id="2" name="Freeform 2"/>
          <p:cNvSpPr/>
          <p:nvPr/>
        </p:nvSpPr>
        <p:spPr>
          <a:xfrm rot="5400000">
            <a:off x="-2825849" y="649182"/>
            <a:ext cx="14895862" cy="13243775"/>
          </a:xfrm>
          <a:custGeom>
            <a:avLst/>
            <a:gdLst/>
            <a:ahLst/>
            <a:cxnLst/>
            <a:rect l="l" t="t" r="r" b="b"/>
            <a:pathLst>
              <a:path w="14895862" h="13243775">
                <a:moveTo>
                  <a:pt x="0" y="0"/>
                </a:moveTo>
                <a:lnTo>
                  <a:pt x="14895862" y="0"/>
                </a:lnTo>
                <a:lnTo>
                  <a:pt x="14895862" y="13243776"/>
                </a:lnTo>
                <a:lnTo>
                  <a:pt x="0" y="132437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pic>
        <p:nvPicPr>
          <p:cNvPr id="3" name="Picture 3"/>
          <p:cNvPicPr>
            <a:picLocks noChangeAspect="1"/>
          </p:cNvPicPr>
          <p:nvPr/>
        </p:nvPicPr>
        <p:blipFill>
          <a:blip r:embed="rId6"/>
          <a:srcRect/>
          <a:stretch>
            <a:fillRect/>
          </a:stretch>
        </p:blipFill>
        <p:spPr>
          <a:xfrm>
            <a:off x="594262" y="1484608"/>
            <a:ext cx="8055640" cy="7773692"/>
          </a:xfrm>
          <a:prstGeom prst="rect">
            <a:avLst/>
          </a:prstGeom>
        </p:spPr>
      </p:pic>
      <p:sp>
        <p:nvSpPr>
          <p:cNvPr id="4" name="Freeform 4"/>
          <p:cNvSpPr/>
          <p:nvPr/>
        </p:nvSpPr>
        <p:spPr>
          <a:xfrm>
            <a:off x="9086771" y="1922534"/>
            <a:ext cx="944352" cy="693669"/>
          </a:xfrm>
          <a:custGeom>
            <a:avLst/>
            <a:gdLst/>
            <a:ahLst/>
            <a:cxnLst/>
            <a:rect l="l" t="t" r="r" b="b"/>
            <a:pathLst>
              <a:path w="944352" h="693669">
                <a:moveTo>
                  <a:pt x="0" y="0"/>
                </a:moveTo>
                <a:lnTo>
                  <a:pt x="944351" y="0"/>
                </a:lnTo>
                <a:lnTo>
                  <a:pt x="944351" y="693669"/>
                </a:lnTo>
                <a:lnTo>
                  <a:pt x="0" y="6936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5" name="TextBox 5"/>
          <p:cNvSpPr txBox="1"/>
          <p:nvPr/>
        </p:nvSpPr>
        <p:spPr>
          <a:xfrm>
            <a:off x="8975736" y="3829872"/>
            <a:ext cx="8802063" cy="4088326"/>
          </a:xfrm>
          <a:prstGeom prst="rect">
            <a:avLst/>
          </a:prstGeom>
        </p:spPr>
        <p:txBody>
          <a:bodyPr lIns="0" tIns="0" rIns="0" bIns="0" rtlCol="0" anchor="t">
            <a:spAutoFit/>
          </a:bodyPr>
          <a:lstStyle/>
          <a:p>
            <a:pPr>
              <a:lnSpc>
                <a:spcPts val="15895"/>
              </a:lnSpc>
            </a:pPr>
            <a:r>
              <a:rPr lang="en-US" sz="14855" dirty="0">
                <a:solidFill>
                  <a:srgbClr val="FFFFFF"/>
                </a:solidFill>
                <a:latin typeface="Antonio Bold"/>
              </a:rPr>
              <a:t>WELCOME TO THE LIBRARY</a:t>
            </a:r>
          </a:p>
        </p:txBody>
      </p:sp>
      <p:sp>
        <p:nvSpPr>
          <p:cNvPr id="6" name="TextBox 6"/>
          <p:cNvSpPr txBox="1"/>
          <p:nvPr/>
        </p:nvSpPr>
        <p:spPr>
          <a:xfrm>
            <a:off x="10260462" y="1896347"/>
            <a:ext cx="7517337" cy="2269852"/>
          </a:xfrm>
          <a:prstGeom prst="rect">
            <a:avLst/>
          </a:prstGeom>
        </p:spPr>
        <p:txBody>
          <a:bodyPr lIns="0" tIns="0" rIns="0" bIns="0" rtlCol="0" anchor="t">
            <a:spAutoFit/>
          </a:bodyPr>
          <a:lstStyle/>
          <a:p>
            <a:pPr>
              <a:lnSpc>
                <a:spcPts val="5917"/>
              </a:lnSpc>
            </a:pPr>
            <a:r>
              <a:rPr lang="en-US" sz="5530" dirty="0">
                <a:solidFill>
                  <a:srgbClr val="FFFFFF"/>
                </a:solidFill>
                <a:latin typeface="Antonio Bold"/>
              </a:rPr>
              <a:t>Cordova High School Library</a:t>
            </a:r>
          </a:p>
          <a:p>
            <a:pPr>
              <a:lnSpc>
                <a:spcPts val="5917"/>
              </a:lnSpc>
            </a:pPr>
            <a:endParaRPr lang="en-US" sz="5530" dirty="0">
              <a:solidFill>
                <a:srgbClr val="FFFFFF"/>
              </a:solidFill>
              <a:latin typeface="Antonio Bold"/>
            </a:endParaRPr>
          </a:p>
        </p:txBody>
      </p:sp>
      <p:pic>
        <p:nvPicPr>
          <p:cNvPr id="16" name="Canva theme for library orientation powerpoint">
            <a:hlinkClick r:id="" action="ppaction://media"/>
            <a:extLst>
              <a:ext uri="{FF2B5EF4-FFF2-40B4-BE49-F238E27FC236}">
                <a16:creationId xmlns:a16="http://schemas.microsoft.com/office/drawing/2014/main" id="{0E24D0DF-09BA-3CE2-5D35-D812AE8CB7A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316200" y="817293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808"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C5234"/>
        </a:solidFill>
        <a:effectLst/>
      </p:bgPr>
    </p:bg>
    <p:spTree>
      <p:nvGrpSpPr>
        <p:cNvPr id="1" name=""/>
        <p:cNvGrpSpPr/>
        <p:nvPr/>
      </p:nvGrpSpPr>
      <p:grpSpPr>
        <a:xfrm>
          <a:off x="0" y="0"/>
          <a:ext cx="0" cy="0"/>
          <a:chOff x="0" y="0"/>
          <a:chExt cx="0" cy="0"/>
        </a:xfrm>
      </p:grpSpPr>
      <p:sp>
        <p:nvSpPr>
          <p:cNvPr id="2" name="TextBox 2"/>
          <p:cNvSpPr txBox="1"/>
          <p:nvPr/>
        </p:nvSpPr>
        <p:spPr>
          <a:xfrm>
            <a:off x="2976911" y="834892"/>
            <a:ext cx="12042575" cy="980974"/>
          </a:xfrm>
          <a:prstGeom prst="rect">
            <a:avLst/>
          </a:prstGeom>
        </p:spPr>
        <p:txBody>
          <a:bodyPr lIns="0" tIns="0" rIns="0" bIns="0" rtlCol="0" anchor="t">
            <a:spAutoFit/>
          </a:bodyPr>
          <a:lstStyle/>
          <a:p>
            <a:pPr algn="ctr">
              <a:lnSpc>
                <a:spcPts val="6799"/>
              </a:lnSpc>
              <a:spcBef>
                <a:spcPct val="0"/>
              </a:spcBef>
            </a:pPr>
            <a:r>
              <a:rPr lang="en-US" sz="8499" dirty="0">
                <a:solidFill>
                  <a:srgbClr val="FFFF00"/>
                </a:solidFill>
                <a:latin typeface="Baguet Script" panose="00000500000000000000" pitchFamily="2" charset="0"/>
              </a:rPr>
              <a:t>Printing</a:t>
            </a:r>
          </a:p>
        </p:txBody>
      </p:sp>
      <p:grpSp>
        <p:nvGrpSpPr>
          <p:cNvPr id="3" name="Group 3"/>
          <p:cNvGrpSpPr/>
          <p:nvPr/>
        </p:nvGrpSpPr>
        <p:grpSpPr>
          <a:xfrm>
            <a:off x="3376276" y="2654814"/>
            <a:ext cx="11243844" cy="4836974"/>
            <a:chOff x="0" y="76200"/>
            <a:chExt cx="14991792" cy="6449299"/>
          </a:xfrm>
        </p:grpSpPr>
        <p:sp>
          <p:nvSpPr>
            <p:cNvPr id="4" name="TextBox 4"/>
            <p:cNvSpPr txBox="1"/>
            <p:nvPr/>
          </p:nvSpPr>
          <p:spPr>
            <a:xfrm>
              <a:off x="0" y="76200"/>
              <a:ext cx="14991792" cy="3693319"/>
            </a:xfrm>
            <a:prstGeom prst="rect">
              <a:avLst/>
            </a:prstGeom>
          </p:spPr>
          <p:txBody>
            <a:bodyPr lIns="0" tIns="0" rIns="0" bIns="0" rtlCol="0" anchor="t">
              <a:spAutoFit/>
            </a:bodyPr>
            <a:lstStyle/>
            <a:p>
              <a:pPr>
                <a:lnSpc>
                  <a:spcPts val="3564"/>
                </a:lnSpc>
              </a:pPr>
              <a:r>
                <a:rPr lang="en-US" sz="3600" dirty="0">
                  <a:solidFill>
                    <a:srgbClr val="FFFFFF"/>
                  </a:solidFill>
                  <a:latin typeface="Gagalin"/>
                </a:rPr>
                <a:t>Students and teachers can print from library computers.</a:t>
              </a:r>
            </a:p>
            <a:p>
              <a:pPr>
                <a:lnSpc>
                  <a:spcPts val="3564"/>
                </a:lnSpc>
              </a:pPr>
              <a:endParaRPr lang="en-US" sz="3600" dirty="0">
                <a:solidFill>
                  <a:srgbClr val="FFFFFF"/>
                </a:solidFill>
                <a:latin typeface="Gagalin"/>
              </a:endParaRPr>
            </a:p>
            <a:p>
              <a:pPr>
                <a:lnSpc>
                  <a:spcPts val="3564"/>
                </a:lnSpc>
              </a:pPr>
              <a:r>
                <a:rPr lang="en-US" sz="3600" dirty="0">
                  <a:solidFill>
                    <a:srgbClr val="FFFFFF"/>
                  </a:solidFill>
                  <a:latin typeface="Gagalin"/>
                </a:rPr>
                <a:t>Students are allowed to print up to 10 pages with no charge.</a:t>
              </a:r>
            </a:p>
            <a:p>
              <a:pPr>
                <a:lnSpc>
                  <a:spcPts val="3564"/>
                </a:lnSpc>
              </a:pPr>
              <a:endParaRPr lang="en-US" sz="3600" dirty="0">
                <a:solidFill>
                  <a:srgbClr val="FFFFFF"/>
                </a:solidFill>
                <a:latin typeface="Gagalin"/>
              </a:endParaRPr>
            </a:p>
          </p:txBody>
        </p:sp>
        <p:sp>
          <p:nvSpPr>
            <p:cNvPr id="5" name="TextBox 5"/>
            <p:cNvSpPr txBox="1"/>
            <p:nvPr/>
          </p:nvSpPr>
          <p:spPr>
            <a:xfrm>
              <a:off x="0" y="5760451"/>
              <a:ext cx="14991792" cy="765048"/>
            </a:xfrm>
            <a:prstGeom prst="rect">
              <a:avLst/>
            </a:prstGeom>
          </p:spPr>
          <p:txBody>
            <a:bodyPr lIns="0" tIns="0" rIns="0" bIns="0" rtlCol="0" anchor="t">
              <a:spAutoFit/>
            </a:bodyPr>
            <a:lstStyle/>
            <a:p>
              <a:pPr>
                <a:lnSpc>
                  <a:spcPts val="4752"/>
                </a:lnSpc>
              </a:pPr>
              <a:endParaRPr dirty="0"/>
            </a:p>
          </p:txBody>
        </p:sp>
      </p:grpSp>
    </p:spTree>
  </p:cSld>
  <p:clrMapOvr>
    <a:masterClrMapping/>
  </p:clrMapOvr>
  <mc:AlternateContent xmlns:mc="http://schemas.openxmlformats.org/markup-compatibility/2006" xmlns:p14="http://schemas.microsoft.com/office/powerpoint/2010/main">
    <mc:Choice Requires="p14">
      <p:transition p14:dur="10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C5234"/>
        </a:solidFill>
        <a:effectLst/>
      </p:bgPr>
    </p:bg>
    <p:spTree>
      <p:nvGrpSpPr>
        <p:cNvPr id="1" name=""/>
        <p:cNvGrpSpPr/>
        <p:nvPr/>
      </p:nvGrpSpPr>
      <p:grpSpPr>
        <a:xfrm>
          <a:off x="0" y="0"/>
          <a:ext cx="0" cy="0"/>
          <a:chOff x="0" y="0"/>
          <a:chExt cx="0" cy="0"/>
        </a:xfrm>
      </p:grpSpPr>
      <p:sp>
        <p:nvSpPr>
          <p:cNvPr id="2" name="TextBox 2"/>
          <p:cNvSpPr txBox="1"/>
          <p:nvPr/>
        </p:nvSpPr>
        <p:spPr>
          <a:xfrm>
            <a:off x="3884122" y="1169396"/>
            <a:ext cx="10066150" cy="3905250"/>
          </a:xfrm>
          <a:prstGeom prst="rect">
            <a:avLst/>
          </a:prstGeom>
        </p:spPr>
        <p:txBody>
          <a:bodyPr lIns="0" tIns="0" rIns="0" bIns="0" rtlCol="0" anchor="t">
            <a:spAutoFit/>
          </a:bodyPr>
          <a:lstStyle/>
          <a:p>
            <a:pPr algn="ctr">
              <a:lnSpc>
                <a:spcPts val="6000"/>
              </a:lnSpc>
            </a:pPr>
            <a:r>
              <a:rPr lang="en-US" sz="7500" dirty="0">
                <a:solidFill>
                  <a:srgbClr val="E743A5"/>
                </a:solidFill>
                <a:latin typeface="Baguet Script" panose="00000500000000000000" pitchFamily="2" charset="0"/>
              </a:rPr>
              <a:t>CHS Library Circulation</a:t>
            </a:r>
          </a:p>
          <a:p>
            <a:pPr algn="ctr">
              <a:lnSpc>
                <a:spcPts val="6000"/>
              </a:lnSpc>
            </a:pPr>
            <a:endParaRPr lang="en-US" sz="7500" dirty="0">
              <a:solidFill>
                <a:srgbClr val="A2AAAD"/>
              </a:solidFill>
              <a:latin typeface="Moontime Bold"/>
            </a:endParaRPr>
          </a:p>
          <a:p>
            <a:pPr algn="ctr">
              <a:lnSpc>
                <a:spcPts val="6000"/>
              </a:lnSpc>
            </a:pPr>
            <a:endParaRPr lang="en-US" sz="7500" dirty="0">
              <a:solidFill>
                <a:srgbClr val="A2AAAD"/>
              </a:solidFill>
              <a:latin typeface="Moontime Bold"/>
            </a:endParaRPr>
          </a:p>
          <a:p>
            <a:pPr algn="ctr">
              <a:lnSpc>
                <a:spcPts val="6000"/>
              </a:lnSpc>
            </a:pPr>
            <a:endParaRPr lang="en-US" sz="7500" dirty="0">
              <a:solidFill>
                <a:srgbClr val="A2AAAD"/>
              </a:solidFill>
              <a:latin typeface="Moontime Bold"/>
            </a:endParaRPr>
          </a:p>
          <a:p>
            <a:pPr algn="ctr">
              <a:lnSpc>
                <a:spcPts val="6000"/>
              </a:lnSpc>
              <a:spcBef>
                <a:spcPct val="0"/>
              </a:spcBef>
            </a:pPr>
            <a:endParaRPr lang="en-US" sz="7500" dirty="0">
              <a:solidFill>
                <a:srgbClr val="A2AAAD"/>
              </a:solidFill>
              <a:latin typeface="Moontime Bold"/>
            </a:endParaRPr>
          </a:p>
        </p:txBody>
      </p:sp>
      <p:grpSp>
        <p:nvGrpSpPr>
          <p:cNvPr id="3" name="Group 3"/>
          <p:cNvGrpSpPr/>
          <p:nvPr/>
        </p:nvGrpSpPr>
        <p:grpSpPr>
          <a:xfrm>
            <a:off x="4372589" y="2771527"/>
            <a:ext cx="9089217" cy="5315891"/>
            <a:chOff x="0" y="76200"/>
            <a:chExt cx="12118956" cy="7087855"/>
          </a:xfrm>
        </p:grpSpPr>
        <p:sp>
          <p:nvSpPr>
            <p:cNvPr id="4" name="TextBox 4"/>
            <p:cNvSpPr txBox="1"/>
            <p:nvPr/>
          </p:nvSpPr>
          <p:spPr>
            <a:xfrm>
              <a:off x="0" y="76200"/>
              <a:ext cx="12118956" cy="5471584"/>
            </a:xfrm>
            <a:prstGeom prst="rect">
              <a:avLst/>
            </a:prstGeom>
          </p:spPr>
          <p:txBody>
            <a:bodyPr lIns="0" tIns="0" rIns="0" bIns="0" rtlCol="0" anchor="t">
              <a:spAutoFit/>
            </a:bodyPr>
            <a:lstStyle/>
            <a:p>
              <a:pPr>
                <a:lnSpc>
                  <a:spcPts val="3960"/>
                </a:lnSpc>
              </a:pPr>
              <a:r>
                <a:rPr lang="en-US" sz="4000" dirty="0">
                  <a:solidFill>
                    <a:srgbClr val="FFFFFF"/>
                  </a:solidFill>
                  <a:latin typeface="Gagalin"/>
                </a:rPr>
                <a:t> Now, you're ready for our Library scavenger hunt on library Information, policies and procedures.</a:t>
              </a:r>
            </a:p>
            <a:p>
              <a:pPr>
                <a:lnSpc>
                  <a:spcPts val="3960"/>
                </a:lnSpc>
              </a:pPr>
              <a:endParaRPr lang="en-US" sz="4000" dirty="0">
                <a:solidFill>
                  <a:srgbClr val="FFFFFF"/>
                </a:solidFill>
                <a:latin typeface="Gagalin"/>
              </a:endParaRPr>
            </a:p>
            <a:p>
              <a:pPr>
                <a:lnSpc>
                  <a:spcPts val="3960"/>
                </a:lnSpc>
              </a:pPr>
              <a:endParaRPr lang="en-US" sz="4000" dirty="0">
                <a:solidFill>
                  <a:srgbClr val="FFFFFF"/>
                </a:solidFill>
                <a:latin typeface="Gagalin"/>
              </a:endParaRPr>
            </a:p>
            <a:p>
              <a:pPr>
                <a:lnSpc>
                  <a:spcPts val="3960"/>
                </a:lnSpc>
              </a:pPr>
              <a:endParaRPr lang="en-US" sz="4000" dirty="0">
                <a:solidFill>
                  <a:srgbClr val="FFFFFF"/>
                </a:solidFill>
                <a:latin typeface="Gagalin"/>
              </a:endParaRPr>
            </a:p>
            <a:p>
              <a:pPr>
                <a:lnSpc>
                  <a:spcPts val="3960"/>
                </a:lnSpc>
              </a:pPr>
              <a:endParaRPr lang="en-US" sz="4000" dirty="0">
                <a:solidFill>
                  <a:srgbClr val="FFFFFF"/>
                </a:solidFill>
                <a:latin typeface="Gagalin"/>
              </a:endParaRPr>
            </a:p>
            <a:p>
              <a:pPr>
                <a:lnSpc>
                  <a:spcPts val="3960"/>
                </a:lnSpc>
              </a:pPr>
              <a:endParaRPr lang="en-US" sz="4000" dirty="0">
                <a:solidFill>
                  <a:srgbClr val="FFFFFF"/>
                </a:solidFill>
                <a:latin typeface="Gagalin"/>
              </a:endParaRPr>
            </a:p>
          </p:txBody>
        </p:sp>
        <p:sp>
          <p:nvSpPr>
            <p:cNvPr id="5" name="TextBox 5"/>
            <p:cNvSpPr txBox="1"/>
            <p:nvPr/>
          </p:nvSpPr>
          <p:spPr>
            <a:xfrm>
              <a:off x="0" y="5695300"/>
              <a:ext cx="12118956" cy="1468755"/>
            </a:xfrm>
            <a:prstGeom prst="rect">
              <a:avLst/>
            </a:prstGeom>
          </p:spPr>
          <p:txBody>
            <a:bodyPr lIns="0" tIns="0" rIns="0" bIns="0" rtlCol="0" anchor="t">
              <a:spAutoFit/>
            </a:bodyPr>
            <a:lstStyle/>
            <a:p>
              <a:pPr algn="ctr">
                <a:lnSpc>
                  <a:spcPts val="2970"/>
                </a:lnSpc>
              </a:pPr>
              <a:endParaRPr dirty="0"/>
            </a:p>
            <a:p>
              <a:pPr algn="ctr">
                <a:lnSpc>
                  <a:spcPts val="2970"/>
                </a:lnSpc>
              </a:pPr>
              <a:endParaRPr dirty="0"/>
            </a:p>
            <a:p>
              <a:pPr algn="ctr">
                <a:lnSpc>
                  <a:spcPts val="2970"/>
                </a:lnSpc>
              </a:pPr>
              <a:endParaRPr dirty="0"/>
            </a:p>
          </p:txBody>
        </p:sp>
      </p:grpSp>
      <p:pic>
        <p:nvPicPr>
          <p:cNvPr id="7" name="Video 6" title="Woman holding her chin">
            <a:hlinkClick r:id="" action="ppaction://media"/>
            <a:extLst>
              <a:ext uri="{FF2B5EF4-FFF2-40B4-BE49-F238E27FC236}">
                <a16:creationId xmlns:a16="http://schemas.microsoft.com/office/drawing/2014/main" id="{CEC5CBCE-E13B-756E-60EC-7EEF02A0F6E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29200" y="5524500"/>
            <a:ext cx="6104467" cy="343376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C5234"/>
        </a:solidFill>
        <a:effectLst/>
      </p:bgPr>
    </p:bg>
    <p:spTree>
      <p:nvGrpSpPr>
        <p:cNvPr id="1" name=""/>
        <p:cNvGrpSpPr/>
        <p:nvPr/>
      </p:nvGrpSpPr>
      <p:grpSpPr>
        <a:xfrm>
          <a:off x="0" y="0"/>
          <a:ext cx="0" cy="0"/>
          <a:chOff x="0" y="0"/>
          <a:chExt cx="0" cy="0"/>
        </a:xfrm>
      </p:grpSpPr>
      <p:sp>
        <p:nvSpPr>
          <p:cNvPr id="2" name="TextBox 2"/>
          <p:cNvSpPr txBox="1"/>
          <p:nvPr/>
        </p:nvSpPr>
        <p:spPr>
          <a:xfrm>
            <a:off x="2444928" y="2671097"/>
            <a:ext cx="13106541" cy="10716652"/>
          </a:xfrm>
          <a:prstGeom prst="rect">
            <a:avLst/>
          </a:prstGeom>
        </p:spPr>
        <p:txBody>
          <a:bodyPr lIns="0" tIns="0" rIns="0" bIns="0" rtlCol="0" anchor="t">
            <a:spAutoFit/>
          </a:bodyPr>
          <a:lstStyle/>
          <a:p>
            <a:pPr>
              <a:lnSpc>
                <a:spcPts val="4024"/>
              </a:lnSpc>
            </a:pPr>
            <a:r>
              <a:rPr lang="en-US" sz="2874" dirty="0">
                <a:solidFill>
                  <a:srgbClr val="FFFFFF"/>
                </a:solidFill>
                <a:latin typeface="Canva Sans Bold"/>
              </a:rPr>
              <a:t> </a:t>
            </a:r>
            <a:r>
              <a:rPr lang="en-US" sz="2800" dirty="0">
                <a:solidFill>
                  <a:srgbClr val="FFFF00"/>
                </a:solidFill>
                <a:latin typeface="Canva Sans Bold"/>
              </a:rPr>
              <a:t>The Tennessee Electronic Library (TEL) is a great resource to find information for essays, papers, test prep, and so much more!</a:t>
            </a:r>
          </a:p>
          <a:p>
            <a:pPr>
              <a:lnSpc>
                <a:spcPts val="4024"/>
              </a:lnSpc>
            </a:pPr>
            <a:endParaRPr lang="en-US" sz="2800" dirty="0">
              <a:solidFill>
                <a:srgbClr val="FFFF00"/>
              </a:solidFill>
              <a:latin typeface="Canva Sans Bold"/>
            </a:endParaRPr>
          </a:p>
          <a:p>
            <a:pPr marL="514350" indent="-514350">
              <a:lnSpc>
                <a:spcPts val="4024"/>
              </a:lnSpc>
              <a:buAutoNum type="arabicPeriod"/>
            </a:pPr>
            <a:r>
              <a:rPr lang="en-US" sz="2800" dirty="0">
                <a:solidFill>
                  <a:srgbClr val="FFFFFF"/>
                </a:solidFill>
                <a:latin typeface="Canva Sans"/>
              </a:rPr>
              <a:t>Access the </a:t>
            </a:r>
            <a:r>
              <a:rPr lang="en-US" sz="2800" dirty="0">
                <a:solidFill>
                  <a:srgbClr val="E743A5"/>
                </a:solidFill>
                <a:latin typeface="Canva Sans"/>
                <a:hlinkClick r:id="rId2">
                  <a:extLst>
                    <a:ext uri="{A12FA001-AC4F-418D-AE19-62706E023703}">
                      <ahyp:hlinkClr xmlns:ahyp="http://schemas.microsoft.com/office/drawing/2018/hyperlinkcolor" val="tx"/>
                    </a:ext>
                  </a:extLst>
                </a:hlinkClick>
              </a:rPr>
              <a:t>CHS Library Website</a:t>
            </a:r>
            <a:r>
              <a:rPr lang="en-US" sz="2800" dirty="0">
                <a:solidFill>
                  <a:srgbClr val="E743A5"/>
                </a:solidFill>
                <a:latin typeface="Canva Sans"/>
              </a:rPr>
              <a:t> </a:t>
            </a:r>
            <a:r>
              <a:rPr lang="en-US" sz="2800" dirty="0">
                <a:solidFill>
                  <a:srgbClr val="FFFFFF"/>
                </a:solidFill>
                <a:latin typeface="Canva Sans"/>
              </a:rPr>
              <a:t>to access the Tennessee Electronic  </a:t>
            </a:r>
          </a:p>
          <a:p>
            <a:pPr lvl="1">
              <a:lnSpc>
                <a:spcPts val="4024"/>
              </a:lnSpc>
            </a:pPr>
            <a:r>
              <a:rPr lang="en-US" sz="2800" dirty="0">
                <a:solidFill>
                  <a:srgbClr val="FFFFFF"/>
                </a:solidFill>
                <a:latin typeface="Canva Sans"/>
              </a:rPr>
              <a:t> Library (TEL). Scroll to the bottom until you find the Gale Databases (TEL). Select the Gale Database (TEL) link. Once you’re on the (TEL) page, select All Resources at the top. You’ll find a list of several databases. What database can you use to explore fiction and nonfiction books? Explore the databases.</a:t>
            </a:r>
          </a:p>
          <a:p>
            <a:pPr>
              <a:lnSpc>
                <a:spcPts val="4024"/>
              </a:lnSpc>
            </a:pPr>
            <a:endParaRPr lang="en-US" sz="2800" dirty="0">
              <a:solidFill>
                <a:srgbClr val="FFFFFF"/>
              </a:solidFill>
              <a:latin typeface="Canva Sans"/>
            </a:endParaRPr>
          </a:p>
          <a:p>
            <a:pPr>
              <a:lnSpc>
                <a:spcPts val="4024"/>
              </a:lnSpc>
            </a:pPr>
            <a:r>
              <a:rPr lang="en-US" sz="2800" dirty="0">
                <a:solidFill>
                  <a:srgbClr val="FFFFFF"/>
                </a:solidFill>
                <a:latin typeface="Canva Sans"/>
              </a:rPr>
              <a:t>2. Next, visit the </a:t>
            </a:r>
            <a:r>
              <a:rPr lang="en-US" sz="2800" dirty="0">
                <a:solidFill>
                  <a:srgbClr val="E743A5"/>
                </a:solidFill>
                <a:latin typeface="Canva Sans"/>
                <a:hlinkClick r:id="rId3">
                  <a:extLst>
                    <a:ext uri="{A12FA001-AC4F-418D-AE19-62706E023703}">
                      <ahyp:hlinkClr xmlns:ahyp="http://schemas.microsoft.com/office/drawing/2018/hyperlinkcolor" val="tx"/>
                    </a:ext>
                  </a:extLst>
                </a:hlinkClick>
              </a:rPr>
              <a:t>Peterson’s Test and Career Prep </a:t>
            </a:r>
            <a:r>
              <a:rPr lang="en-US" sz="2800" dirty="0">
                <a:solidFill>
                  <a:srgbClr val="FFFFFF"/>
                </a:solidFill>
                <a:latin typeface="Canva Sans"/>
              </a:rPr>
              <a:t>database. If prompted,</a:t>
            </a:r>
          </a:p>
          <a:p>
            <a:pPr>
              <a:lnSpc>
                <a:spcPts val="4024"/>
              </a:lnSpc>
            </a:pPr>
            <a:r>
              <a:rPr lang="en-US" sz="2800" dirty="0">
                <a:solidFill>
                  <a:srgbClr val="FFFFFF"/>
                </a:solidFill>
                <a:latin typeface="Canva Sans"/>
              </a:rPr>
              <a:t>    select Cordova as the city and 38016 zip code.  Select the user sign-up</a:t>
            </a:r>
          </a:p>
          <a:p>
            <a:pPr>
              <a:lnSpc>
                <a:spcPts val="4024"/>
              </a:lnSpc>
            </a:pPr>
            <a:r>
              <a:rPr lang="en-US" sz="2800" dirty="0">
                <a:solidFill>
                  <a:srgbClr val="FFFFFF"/>
                </a:solidFill>
                <a:latin typeface="Canva Sans"/>
              </a:rPr>
              <a:t>    tab. Create an account. Write down your username and password. Explore</a:t>
            </a:r>
          </a:p>
          <a:p>
            <a:pPr>
              <a:lnSpc>
                <a:spcPts val="4024"/>
              </a:lnSpc>
            </a:pPr>
            <a:r>
              <a:rPr lang="en-US" sz="2800" dirty="0">
                <a:solidFill>
                  <a:srgbClr val="FFFFFF"/>
                </a:solidFill>
                <a:latin typeface="Canva Sans"/>
              </a:rPr>
              <a:t>    the database.</a:t>
            </a:r>
          </a:p>
          <a:p>
            <a:pPr>
              <a:lnSpc>
                <a:spcPts val="4024"/>
              </a:lnSpc>
            </a:pPr>
            <a:endParaRPr lang="en-US" sz="2800" dirty="0">
              <a:solidFill>
                <a:srgbClr val="FFFFFF"/>
              </a:solidFill>
              <a:latin typeface="Canva Sans"/>
            </a:endParaRPr>
          </a:p>
          <a:p>
            <a:pPr>
              <a:lnSpc>
                <a:spcPts val="4024"/>
              </a:lnSpc>
            </a:pPr>
            <a:endParaRPr lang="en-US" sz="2874" dirty="0">
              <a:solidFill>
                <a:srgbClr val="FFFFFF"/>
              </a:solidFill>
              <a:latin typeface="Canva Sans"/>
            </a:endParaRPr>
          </a:p>
          <a:p>
            <a:pPr>
              <a:lnSpc>
                <a:spcPts val="4024"/>
              </a:lnSpc>
            </a:pPr>
            <a:endParaRPr lang="en-US" sz="2874" dirty="0">
              <a:solidFill>
                <a:srgbClr val="FFFFFF"/>
              </a:solidFill>
              <a:latin typeface="Canva Sans"/>
            </a:endParaRPr>
          </a:p>
          <a:p>
            <a:pPr algn="l">
              <a:lnSpc>
                <a:spcPts val="4024"/>
              </a:lnSpc>
            </a:pPr>
            <a:endParaRPr lang="en-US" sz="2874" dirty="0">
              <a:solidFill>
                <a:srgbClr val="FFFFFF"/>
              </a:solidFill>
              <a:latin typeface="Canva Sans"/>
            </a:endParaRPr>
          </a:p>
          <a:p>
            <a:pPr>
              <a:lnSpc>
                <a:spcPts val="4024"/>
              </a:lnSpc>
            </a:pPr>
            <a:endParaRPr lang="en-US" sz="2874" dirty="0">
              <a:solidFill>
                <a:srgbClr val="FFFFFF"/>
              </a:solidFill>
              <a:latin typeface="Canva Sans"/>
            </a:endParaRPr>
          </a:p>
          <a:p>
            <a:pPr algn="ctr">
              <a:lnSpc>
                <a:spcPts val="3915"/>
              </a:lnSpc>
            </a:pPr>
            <a:endParaRPr lang="en-US" sz="2874" dirty="0">
              <a:solidFill>
                <a:srgbClr val="FFFFFF"/>
              </a:solidFill>
              <a:latin typeface="Canva Sans"/>
            </a:endParaRPr>
          </a:p>
          <a:p>
            <a:pPr algn="ctr">
              <a:lnSpc>
                <a:spcPts val="3915"/>
              </a:lnSpc>
            </a:pPr>
            <a:endParaRPr lang="en-US" sz="2874" dirty="0">
              <a:solidFill>
                <a:srgbClr val="FFFFFF"/>
              </a:solidFill>
              <a:latin typeface="Canva Sans"/>
            </a:endParaRPr>
          </a:p>
        </p:txBody>
      </p:sp>
      <p:grpSp>
        <p:nvGrpSpPr>
          <p:cNvPr id="3" name="Group 3"/>
          <p:cNvGrpSpPr>
            <a:grpSpLocks noChangeAspect="1"/>
          </p:cNvGrpSpPr>
          <p:nvPr/>
        </p:nvGrpSpPr>
        <p:grpSpPr>
          <a:xfrm>
            <a:off x="15414425" y="896357"/>
            <a:ext cx="2168733" cy="2168485"/>
            <a:chOff x="0" y="0"/>
            <a:chExt cx="6350013" cy="6349289"/>
          </a:xfrm>
        </p:grpSpPr>
        <p:sp>
          <p:nvSpPr>
            <p:cNvPr id="4" name="Freeform 4"/>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000000">
                <a:alpha val="0"/>
              </a:srgbClr>
            </a:solidFill>
            <a:ln w="12700">
              <a:solidFill>
                <a:srgbClr val="000000"/>
              </a:solidFill>
            </a:ln>
          </p:spPr>
          <p:txBody>
            <a:bodyPr/>
            <a:lstStyle/>
            <a:p>
              <a:endParaRPr lang="en-US" dirty="0"/>
            </a:p>
          </p:txBody>
        </p:sp>
      </p:grpSp>
      <p:sp>
        <p:nvSpPr>
          <p:cNvPr id="5" name="TextBox 5"/>
          <p:cNvSpPr txBox="1"/>
          <p:nvPr/>
        </p:nvSpPr>
        <p:spPr>
          <a:xfrm>
            <a:off x="2976911" y="575688"/>
            <a:ext cx="12042575" cy="980974"/>
          </a:xfrm>
          <a:prstGeom prst="rect">
            <a:avLst/>
          </a:prstGeom>
        </p:spPr>
        <p:txBody>
          <a:bodyPr lIns="0" tIns="0" rIns="0" bIns="0" rtlCol="0" anchor="t">
            <a:spAutoFit/>
          </a:bodyPr>
          <a:lstStyle/>
          <a:p>
            <a:pPr algn="ctr">
              <a:lnSpc>
                <a:spcPts val="6799"/>
              </a:lnSpc>
              <a:spcBef>
                <a:spcPct val="0"/>
              </a:spcBef>
            </a:pPr>
            <a:r>
              <a:rPr lang="en-US" sz="8499" dirty="0">
                <a:solidFill>
                  <a:srgbClr val="FFFF00"/>
                </a:solidFill>
                <a:latin typeface="Baguet Script" panose="00000500000000000000" pitchFamily="2" charset="0"/>
              </a:rPr>
              <a:t>Library Scavenger Hunt</a:t>
            </a:r>
          </a:p>
        </p:txBody>
      </p:sp>
      <p:sp>
        <p:nvSpPr>
          <p:cNvPr id="6" name="TextBox 6"/>
          <p:cNvSpPr txBox="1"/>
          <p:nvPr/>
        </p:nvSpPr>
        <p:spPr>
          <a:xfrm>
            <a:off x="2532278" y="1456726"/>
            <a:ext cx="13106541" cy="1047750"/>
          </a:xfrm>
          <a:prstGeom prst="rect">
            <a:avLst/>
          </a:prstGeom>
        </p:spPr>
        <p:txBody>
          <a:bodyPr lIns="0" tIns="0" rIns="0" bIns="0" rtlCol="0" anchor="t">
            <a:spAutoFit/>
          </a:bodyPr>
          <a:lstStyle/>
          <a:p>
            <a:pPr>
              <a:lnSpc>
                <a:spcPts val="4200"/>
              </a:lnSpc>
            </a:pPr>
            <a:r>
              <a:rPr lang="en-US" sz="2800" dirty="0">
                <a:solidFill>
                  <a:srgbClr val="FFFFFF"/>
                </a:solidFill>
                <a:latin typeface="Canva Sans Bold"/>
              </a:rPr>
              <a:t>Read the statement below and use the to answer the following questions about the Tennessee Electronic Library.</a:t>
            </a:r>
          </a:p>
        </p:txBody>
      </p:sp>
      <p:sp>
        <p:nvSpPr>
          <p:cNvPr id="7" name="TextBox 7"/>
          <p:cNvSpPr txBox="1"/>
          <p:nvPr/>
        </p:nvSpPr>
        <p:spPr>
          <a:xfrm>
            <a:off x="15820023" y="1292173"/>
            <a:ext cx="1357537" cy="1128450"/>
          </a:xfrm>
          <a:prstGeom prst="rect">
            <a:avLst/>
          </a:prstGeom>
        </p:spPr>
        <p:txBody>
          <a:bodyPr lIns="0" tIns="0" rIns="0" bIns="0" rtlCol="0" anchor="t">
            <a:spAutoFit/>
          </a:bodyPr>
          <a:lstStyle/>
          <a:p>
            <a:pPr algn="ctr">
              <a:lnSpc>
                <a:spcPts val="2979"/>
              </a:lnSpc>
            </a:pPr>
            <a:r>
              <a:rPr lang="en-US" sz="2400" b="1" u="sng" dirty="0">
                <a:solidFill>
                  <a:srgbClr val="E743A5"/>
                </a:solidFill>
                <a:latin typeface="Canva Sans"/>
                <a:hlinkClick r:id="rId4" tooltip="https://schools.scsk12.org/domain/4498">
                  <a:extLst>
                    <a:ext uri="{A12FA001-AC4F-418D-AE19-62706E023703}">
                      <ahyp:hlinkClr xmlns:ahyp="http://schemas.microsoft.com/office/drawing/2018/hyperlinkcolor" val="tx"/>
                    </a:ext>
                  </a:extLst>
                </a:hlinkClick>
              </a:rPr>
              <a:t>CHS Library Website</a:t>
            </a:r>
          </a:p>
        </p:txBody>
      </p:sp>
    </p:spTree>
  </p:cSld>
  <p:clrMapOvr>
    <a:masterClrMapping/>
  </p:clrMapOvr>
  <mc:AlternateContent xmlns:mc="http://schemas.openxmlformats.org/markup-compatibility/2006" xmlns:p14="http://schemas.microsoft.com/office/powerpoint/2010/main">
    <mc:Choice Requires="p14">
      <p:transition p14:dur="10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C5234"/>
        </a:solidFill>
        <a:effectLst/>
      </p:bgPr>
    </p:bg>
    <p:spTree>
      <p:nvGrpSpPr>
        <p:cNvPr id="1" name=""/>
        <p:cNvGrpSpPr/>
        <p:nvPr/>
      </p:nvGrpSpPr>
      <p:grpSpPr>
        <a:xfrm>
          <a:off x="0" y="0"/>
          <a:ext cx="0" cy="0"/>
          <a:chOff x="0" y="0"/>
          <a:chExt cx="0" cy="0"/>
        </a:xfrm>
      </p:grpSpPr>
      <p:sp>
        <p:nvSpPr>
          <p:cNvPr id="2" name="TextBox 2"/>
          <p:cNvSpPr txBox="1"/>
          <p:nvPr/>
        </p:nvSpPr>
        <p:spPr>
          <a:xfrm>
            <a:off x="2347727" y="3716059"/>
            <a:ext cx="14457955" cy="4664482"/>
          </a:xfrm>
          <a:prstGeom prst="rect">
            <a:avLst/>
          </a:prstGeom>
        </p:spPr>
        <p:txBody>
          <a:bodyPr lIns="0" tIns="0" rIns="0" bIns="0" rtlCol="0" anchor="t">
            <a:spAutoFit/>
          </a:bodyPr>
          <a:lstStyle/>
          <a:p>
            <a:pPr>
              <a:lnSpc>
                <a:spcPts val="4620"/>
              </a:lnSpc>
              <a:spcBef>
                <a:spcPct val="0"/>
              </a:spcBef>
            </a:pPr>
            <a:r>
              <a:rPr lang="en-US" sz="2800" dirty="0">
                <a:solidFill>
                  <a:srgbClr val="FFFFFF"/>
                </a:solidFill>
                <a:latin typeface="Canva Sans"/>
              </a:rPr>
              <a:t>1. How would you find our Destiny eBooks on the </a:t>
            </a:r>
            <a:r>
              <a:rPr lang="en-US" sz="2800" dirty="0">
                <a:solidFill>
                  <a:srgbClr val="E743A5"/>
                </a:solidFill>
                <a:latin typeface="Canva Sans"/>
                <a:hlinkClick r:id="rId2">
                  <a:extLst>
                    <a:ext uri="{A12FA001-AC4F-418D-AE19-62706E023703}">
                      <ahyp:hlinkClr xmlns:ahyp="http://schemas.microsoft.com/office/drawing/2018/hyperlinkcolor" val="tx"/>
                    </a:ext>
                  </a:extLst>
                </a:hlinkClick>
              </a:rPr>
              <a:t>CHS Library Website</a:t>
            </a:r>
            <a:r>
              <a:rPr lang="en-US" sz="2800" dirty="0">
                <a:solidFill>
                  <a:srgbClr val="E743A5"/>
                </a:solidFill>
                <a:latin typeface="Canva Sans"/>
              </a:rPr>
              <a:t> </a:t>
            </a:r>
            <a:r>
              <a:rPr lang="en-US" sz="2800" dirty="0">
                <a:solidFill>
                  <a:srgbClr val="FFFFFF"/>
                </a:solidFill>
                <a:latin typeface="Canva Sans"/>
              </a:rPr>
              <a:t>.</a:t>
            </a:r>
          </a:p>
          <a:p>
            <a:pPr>
              <a:lnSpc>
                <a:spcPts val="4620"/>
              </a:lnSpc>
              <a:spcBef>
                <a:spcPct val="0"/>
              </a:spcBef>
            </a:pPr>
            <a:endParaRPr lang="en-US" sz="2800" dirty="0">
              <a:solidFill>
                <a:srgbClr val="FFFFFF"/>
              </a:solidFill>
              <a:latin typeface="Canva Sans"/>
            </a:endParaRPr>
          </a:p>
          <a:p>
            <a:pPr>
              <a:lnSpc>
                <a:spcPts val="4620"/>
              </a:lnSpc>
              <a:spcBef>
                <a:spcPct val="0"/>
              </a:spcBef>
            </a:pPr>
            <a:r>
              <a:rPr lang="en-US" sz="2800" dirty="0">
                <a:solidFill>
                  <a:srgbClr val="FFFFFF"/>
                </a:solidFill>
                <a:latin typeface="Canva Sans"/>
              </a:rPr>
              <a:t>2. Login to our Destiny eBooks. If prompted, use library as the username and </a:t>
            </a:r>
          </a:p>
          <a:p>
            <a:pPr>
              <a:lnSpc>
                <a:spcPts val="4620"/>
              </a:lnSpc>
              <a:spcBef>
                <a:spcPct val="0"/>
              </a:spcBef>
            </a:pPr>
            <a:r>
              <a:rPr lang="en-US" sz="2800" dirty="0">
                <a:solidFill>
                  <a:srgbClr val="FFFFFF"/>
                </a:solidFill>
                <a:latin typeface="Canva Sans"/>
              </a:rPr>
              <a:t>     password.</a:t>
            </a:r>
          </a:p>
          <a:p>
            <a:pPr>
              <a:lnSpc>
                <a:spcPts val="4620"/>
              </a:lnSpc>
              <a:spcBef>
                <a:spcPct val="0"/>
              </a:spcBef>
            </a:pPr>
            <a:endParaRPr lang="en-US" sz="2800" dirty="0">
              <a:solidFill>
                <a:srgbClr val="FFFFFF"/>
              </a:solidFill>
              <a:latin typeface="Canva Sans"/>
            </a:endParaRPr>
          </a:p>
          <a:p>
            <a:pPr>
              <a:lnSpc>
                <a:spcPts val="4620"/>
              </a:lnSpc>
              <a:spcBef>
                <a:spcPct val="0"/>
              </a:spcBef>
            </a:pPr>
            <a:r>
              <a:rPr lang="en-US" sz="2800" dirty="0">
                <a:solidFill>
                  <a:srgbClr val="FFFFFF"/>
                </a:solidFill>
                <a:latin typeface="Canva Sans"/>
              </a:rPr>
              <a:t>3. Select an eBook you’d like to read. Take a few minutes to browse your eBook.</a:t>
            </a:r>
          </a:p>
          <a:p>
            <a:pPr>
              <a:lnSpc>
                <a:spcPts val="4620"/>
              </a:lnSpc>
              <a:spcBef>
                <a:spcPct val="0"/>
              </a:spcBef>
            </a:pPr>
            <a:endParaRPr lang="en-US" sz="2800" dirty="0">
              <a:solidFill>
                <a:srgbClr val="FFFFFF"/>
              </a:solidFill>
              <a:latin typeface="Canva Sans"/>
            </a:endParaRPr>
          </a:p>
          <a:p>
            <a:pPr>
              <a:lnSpc>
                <a:spcPts val="4620"/>
              </a:lnSpc>
              <a:spcBef>
                <a:spcPct val="0"/>
              </a:spcBef>
            </a:pPr>
            <a:r>
              <a:rPr lang="en-US" sz="2800" dirty="0">
                <a:solidFill>
                  <a:srgbClr val="FFFFFF"/>
                </a:solidFill>
                <a:latin typeface="Canva Sans"/>
              </a:rPr>
              <a:t>4. How likely are you to read an eBook on our library website? likely or not likely</a:t>
            </a:r>
          </a:p>
        </p:txBody>
      </p:sp>
      <p:sp>
        <p:nvSpPr>
          <p:cNvPr id="3" name="TextBox 3"/>
          <p:cNvSpPr txBox="1"/>
          <p:nvPr/>
        </p:nvSpPr>
        <p:spPr>
          <a:xfrm>
            <a:off x="2347727" y="1812468"/>
            <a:ext cx="13106541" cy="1047750"/>
          </a:xfrm>
          <a:prstGeom prst="rect">
            <a:avLst/>
          </a:prstGeom>
        </p:spPr>
        <p:txBody>
          <a:bodyPr lIns="0" tIns="0" rIns="0" bIns="0" rtlCol="0" anchor="t">
            <a:spAutoFit/>
          </a:bodyPr>
          <a:lstStyle/>
          <a:p>
            <a:pPr>
              <a:lnSpc>
                <a:spcPts val="4200"/>
              </a:lnSpc>
            </a:pPr>
            <a:r>
              <a:rPr lang="en-US" sz="2800" dirty="0">
                <a:solidFill>
                  <a:srgbClr val="FFFFFF"/>
                </a:solidFill>
                <a:latin typeface="Canva Sans Bold"/>
              </a:rPr>
              <a:t>Read the statements below and use the library website to answer the following questions about CHS eBooks.</a:t>
            </a:r>
          </a:p>
        </p:txBody>
      </p:sp>
      <p:sp>
        <p:nvSpPr>
          <p:cNvPr id="4" name="TextBox 4"/>
          <p:cNvSpPr txBox="1"/>
          <p:nvPr/>
        </p:nvSpPr>
        <p:spPr>
          <a:xfrm>
            <a:off x="2976911" y="575688"/>
            <a:ext cx="12042575" cy="980974"/>
          </a:xfrm>
          <a:prstGeom prst="rect">
            <a:avLst/>
          </a:prstGeom>
        </p:spPr>
        <p:txBody>
          <a:bodyPr lIns="0" tIns="0" rIns="0" bIns="0" rtlCol="0" anchor="t">
            <a:spAutoFit/>
          </a:bodyPr>
          <a:lstStyle/>
          <a:p>
            <a:pPr algn="ctr">
              <a:lnSpc>
                <a:spcPts val="6799"/>
              </a:lnSpc>
              <a:spcBef>
                <a:spcPct val="0"/>
              </a:spcBef>
            </a:pPr>
            <a:r>
              <a:rPr lang="en-US" sz="8499" dirty="0">
                <a:solidFill>
                  <a:schemeClr val="bg1">
                    <a:lumMod val="85000"/>
                  </a:schemeClr>
                </a:solidFill>
                <a:latin typeface="Baguet Script" panose="00000500000000000000" pitchFamily="2" charset="0"/>
              </a:rPr>
              <a:t>Library Scavenger Hunt</a:t>
            </a:r>
          </a:p>
        </p:txBody>
      </p:sp>
      <p:grpSp>
        <p:nvGrpSpPr>
          <p:cNvPr id="5" name="Group 5"/>
          <p:cNvGrpSpPr>
            <a:grpSpLocks noChangeAspect="1"/>
          </p:cNvGrpSpPr>
          <p:nvPr/>
        </p:nvGrpSpPr>
        <p:grpSpPr>
          <a:xfrm>
            <a:off x="15721315" y="896357"/>
            <a:ext cx="2168733" cy="2168485"/>
            <a:chOff x="0" y="0"/>
            <a:chExt cx="6350013" cy="6349289"/>
          </a:xfrm>
        </p:grpSpPr>
        <p:sp>
          <p:nvSpPr>
            <p:cNvPr id="6" name="Freeform 6"/>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000000">
                <a:alpha val="0"/>
              </a:srgbClr>
            </a:solidFill>
            <a:ln w="12700">
              <a:solidFill>
                <a:srgbClr val="000000"/>
              </a:solidFill>
            </a:ln>
          </p:spPr>
          <p:txBody>
            <a:bodyPr/>
            <a:lstStyle/>
            <a:p>
              <a:endParaRPr lang="en-US" dirty="0"/>
            </a:p>
          </p:txBody>
        </p:sp>
      </p:grpSp>
      <p:sp>
        <p:nvSpPr>
          <p:cNvPr id="7" name="TextBox 7"/>
          <p:cNvSpPr txBox="1"/>
          <p:nvPr/>
        </p:nvSpPr>
        <p:spPr>
          <a:xfrm>
            <a:off x="16036689" y="1334795"/>
            <a:ext cx="1537985" cy="1278876"/>
          </a:xfrm>
          <a:prstGeom prst="rect">
            <a:avLst/>
          </a:prstGeom>
        </p:spPr>
        <p:txBody>
          <a:bodyPr lIns="0" tIns="0" rIns="0" bIns="0" rtlCol="0" anchor="t">
            <a:spAutoFit/>
          </a:bodyPr>
          <a:lstStyle/>
          <a:p>
            <a:pPr algn="ctr">
              <a:lnSpc>
                <a:spcPts val="3375"/>
              </a:lnSpc>
            </a:pPr>
            <a:r>
              <a:rPr lang="en-US" sz="2400" b="1" u="sng" dirty="0">
                <a:solidFill>
                  <a:srgbClr val="E743A5"/>
                </a:solidFill>
                <a:latin typeface="Canva Sans"/>
                <a:hlinkClick r:id="rId2" tooltip="https://schools.scsk12.org/domain/4498">
                  <a:extLst>
                    <a:ext uri="{A12FA001-AC4F-418D-AE19-62706E023703}">
                      <ahyp:hlinkClr xmlns:ahyp="http://schemas.microsoft.com/office/drawing/2018/hyperlinkcolor" val="tx"/>
                    </a:ext>
                  </a:extLst>
                </a:hlinkClick>
              </a:rPr>
              <a:t>CHS Library Website</a:t>
            </a:r>
          </a:p>
        </p:txBody>
      </p:sp>
    </p:spTree>
  </p:cSld>
  <p:clrMapOvr>
    <a:masterClrMapping/>
  </p:clrMapOvr>
  <mc:AlternateContent xmlns:mc="http://schemas.openxmlformats.org/markup-compatibility/2006" xmlns:p14="http://schemas.microsoft.com/office/powerpoint/2010/main">
    <mc:Choice Requires="p14">
      <p:transition p14:dur="10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C5234"/>
        </a:solidFill>
        <a:effectLst/>
      </p:bgPr>
    </p:bg>
    <p:spTree>
      <p:nvGrpSpPr>
        <p:cNvPr id="1" name=""/>
        <p:cNvGrpSpPr/>
        <p:nvPr/>
      </p:nvGrpSpPr>
      <p:grpSpPr>
        <a:xfrm>
          <a:off x="0" y="0"/>
          <a:ext cx="0" cy="0"/>
          <a:chOff x="0" y="0"/>
          <a:chExt cx="0" cy="0"/>
        </a:xfrm>
      </p:grpSpPr>
      <p:sp>
        <p:nvSpPr>
          <p:cNvPr id="2" name="TextBox 2"/>
          <p:cNvSpPr txBox="1"/>
          <p:nvPr/>
        </p:nvSpPr>
        <p:spPr>
          <a:xfrm>
            <a:off x="2976911" y="575688"/>
            <a:ext cx="12042575" cy="980974"/>
          </a:xfrm>
          <a:prstGeom prst="rect">
            <a:avLst/>
          </a:prstGeom>
        </p:spPr>
        <p:txBody>
          <a:bodyPr lIns="0" tIns="0" rIns="0" bIns="0" rtlCol="0" anchor="t">
            <a:spAutoFit/>
          </a:bodyPr>
          <a:lstStyle/>
          <a:p>
            <a:pPr algn="ctr">
              <a:lnSpc>
                <a:spcPts val="6799"/>
              </a:lnSpc>
              <a:spcBef>
                <a:spcPct val="0"/>
              </a:spcBef>
            </a:pPr>
            <a:r>
              <a:rPr lang="en-US" sz="8499" dirty="0">
                <a:solidFill>
                  <a:srgbClr val="FFFF00"/>
                </a:solidFill>
                <a:latin typeface="Baguet Script" panose="00000500000000000000" pitchFamily="2" charset="0"/>
              </a:rPr>
              <a:t>Library Scavenger Hunt</a:t>
            </a:r>
          </a:p>
        </p:txBody>
      </p:sp>
      <p:sp>
        <p:nvSpPr>
          <p:cNvPr id="3" name="TextBox 3"/>
          <p:cNvSpPr txBox="1"/>
          <p:nvPr/>
        </p:nvSpPr>
        <p:spPr>
          <a:xfrm>
            <a:off x="2819400" y="1583502"/>
            <a:ext cx="11572673" cy="1541897"/>
          </a:xfrm>
          <a:prstGeom prst="rect">
            <a:avLst/>
          </a:prstGeom>
        </p:spPr>
        <p:txBody>
          <a:bodyPr wrap="square" lIns="0" tIns="0" rIns="0" bIns="0" rtlCol="0" anchor="t">
            <a:spAutoFit/>
          </a:bodyPr>
          <a:lstStyle/>
          <a:p>
            <a:pPr>
              <a:lnSpc>
                <a:spcPts val="4060"/>
              </a:lnSpc>
            </a:pPr>
            <a:r>
              <a:rPr lang="en-US" sz="2800" dirty="0">
                <a:solidFill>
                  <a:srgbClr val="FFFFFF"/>
                </a:solidFill>
                <a:latin typeface="Canva Sans Bold"/>
              </a:rPr>
              <a:t>Read the statement below and use the library website         </a:t>
            </a:r>
          </a:p>
          <a:p>
            <a:pPr>
              <a:lnSpc>
                <a:spcPts val="4060"/>
              </a:lnSpc>
            </a:pPr>
            <a:r>
              <a:rPr lang="en-US" sz="2800" dirty="0">
                <a:solidFill>
                  <a:srgbClr val="FFFFFF"/>
                </a:solidFill>
                <a:latin typeface="Canva Sans Bold"/>
              </a:rPr>
              <a:t>to answer the following questions about our library </a:t>
            </a:r>
          </a:p>
          <a:p>
            <a:pPr>
              <a:lnSpc>
                <a:spcPts val="4060"/>
              </a:lnSpc>
            </a:pPr>
            <a:r>
              <a:rPr lang="en-US" sz="2800" dirty="0">
                <a:solidFill>
                  <a:srgbClr val="FFFFFF"/>
                </a:solidFill>
                <a:latin typeface="Canva Sans Bold"/>
              </a:rPr>
              <a:t>Online Public Access Catalog (OPAC).</a:t>
            </a:r>
          </a:p>
        </p:txBody>
      </p:sp>
      <p:sp>
        <p:nvSpPr>
          <p:cNvPr id="4" name="TextBox 4"/>
          <p:cNvSpPr txBox="1"/>
          <p:nvPr/>
        </p:nvSpPr>
        <p:spPr>
          <a:xfrm>
            <a:off x="2392928" y="3277115"/>
            <a:ext cx="13210540" cy="6434197"/>
          </a:xfrm>
          <a:prstGeom prst="rect">
            <a:avLst/>
          </a:prstGeom>
        </p:spPr>
        <p:txBody>
          <a:bodyPr lIns="0" tIns="0" rIns="0" bIns="0" rtlCol="0" anchor="t">
            <a:spAutoFit/>
          </a:bodyPr>
          <a:lstStyle/>
          <a:p>
            <a:pPr>
              <a:lnSpc>
                <a:spcPts val="4620"/>
              </a:lnSpc>
              <a:spcBef>
                <a:spcPct val="0"/>
              </a:spcBef>
            </a:pPr>
            <a:r>
              <a:rPr lang="en-US" sz="2800" dirty="0">
                <a:solidFill>
                  <a:srgbClr val="FFFFFF"/>
                </a:solidFill>
                <a:latin typeface="Canva Sans Bold"/>
              </a:rPr>
              <a:t>         </a:t>
            </a:r>
            <a:r>
              <a:rPr lang="en-US" sz="2800" u="sng" dirty="0">
                <a:solidFill>
                  <a:srgbClr val="FFFFFF"/>
                </a:solidFill>
                <a:latin typeface="Canva Sans Bold"/>
              </a:rPr>
              <a:t>Go to catalogs on the menu of the page. Scroll to the CHS catalog. </a:t>
            </a:r>
          </a:p>
          <a:p>
            <a:pPr>
              <a:lnSpc>
                <a:spcPts val="4620"/>
              </a:lnSpc>
              <a:spcBef>
                <a:spcPct val="0"/>
              </a:spcBef>
            </a:pPr>
            <a:r>
              <a:rPr lang="en-US" sz="2800" dirty="0">
                <a:solidFill>
                  <a:srgbClr val="FFFFFF"/>
                </a:solidFill>
                <a:latin typeface="Canva Sans Bold"/>
              </a:rPr>
              <a:t>   </a:t>
            </a:r>
            <a:r>
              <a:rPr lang="en-US" sz="2800" dirty="0">
                <a:solidFill>
                  <a:srgbClr val="FFFFFF"/>
                </a:solidFill>
                <a:latin typeface="Canva Sans"/>
              </a:rPr>
              <a:t>4. What tab on the homepage would you select to find a book in      </a:t>
            </a:r>
          </a:p>
          <a:p>
            <a:pPr>
              <a:lnSpc>
                <a:spcPts val="4620"/>
              </a:lnSpc>
              <a:spcBef>
                <a:spcPct val="0"/>
              </a:spcBef>
            </a:pPr>
            <a:r>
              <a:rPr lang="en-US" sz="2800" dirty="0">
                <a:solidFill>
                  <a:srgbClr val="FFFFFF"/>
                </a:solidFill>
                <a:latin typeface="Canva Sans"/>
              </a:rPr>
              <a:t>         our library?</a:t>
            </a:r>
          </a:p>
          <a:p>
            <a:pPr>
              <a:lnSpc>
                <a:spcPts val="4620"/>
              </a:lnSpc>
              <a:spcBef>
                <a:spcPct val="0"/>
              </a:spcBef>
            </a:pPr>
            <a:r>
              <a:rPr lang="en-US" sz="2800" dirty="0">
                <a:solidFill>
                  <a:srgbClr val="FFFFFF"/>
                </a:solidFill>
                <a:latin typeface="Canva Sans"/>
              </a:rPr>
              <a:t>   5.  Open the CHS catalog  and search the book </a:t>
            </a:r>
            <a:r>
              <a:rPr lang="en-US" sz="2800" dirty="0">
                <a:solidFill>
                  <a:srgbClr val="FFFFFF"/>
                </a:solidFill>
                <a:latin typeface="Canva Sans Italics"/>
              </a:rPr>
              <a:t>The Grapes of Wrath.</a:t>
            </a:r>
            <a:r>
              <a:rPr lang="en-US" sz="2800" dirty="0">
                <a:solidFill>
                  <a:srgbClr val="FFFFFF"/>
                </a:solidFill>
                <a:latin typeface="Canva Sans"/>
              </a:rPr>
              <a:t>   </a:t>
            </a:r>
          </a:p>
          <a:p>
            <a:pPr>
              <a:lnSpc>
                <a:spcPts val="4620"/>
              </a:lnSpc>
              <a:spcBef>
                <a:spcPct val="0"/>
              </a:spcBef>
            </a:pPr>
            <a:r>
              <a:rPr lang="en-US" sz="2800" dirty="0">
                <a:solidFill>
                  <a:srgbClr val="FFFFFF"/>
                </a:solidFill>
                <a:latin typeface="Canva Sans"/>
              </a:rPr>
              <a:t>         How many material types do you see?</a:t>
            </a:r>
          </a:p>
          <a:p>
            <a:pPr>
              <a:lnSpc>
                <a:spcPts val="4620"/>
              </a:lnSpc>
              <a:spcBef>
                <a:spcPct val="0"/>
              </a:spcBef>
            </a:pPr>
            <a:r>
              <a:rPr lang="en-US" sz="2800" dirty="0">
                <a:solidFill>
                  <a:srgbClr val="FFFFFF"/>
                </a:solidFill>
                <a:latin typeface="Canva Sans"/>
              </a:rPr>
              <a:t>   6.  Select books under material types. Look at your results. How                </a:t>
            </a:r>
          </a:p>
          <a:p>
            <a:pPr>
              <a:lnSpc>
                <a:spcPts val="4620"/>
              </a:lnSpc>
              <a:spcBef>
                <a:spcPct val="0"/>
              </a:spcBef>
            </a:pPr>
            <a:r>
              <a:rPr lang="en-US" sz="2800" dirty="0">
                <a:solidFill>
                  <a:srgbClr val="FFFFFF"/>
                </a:solidFill>
                <a:latin typeface="Canva Sans"/>
              </a:rPr>
              <a:t>         do the results differ? How are the results alike?</a:t>
            </a:r>
          </a:p>
          <a:p>
            <a:pPr>
              <a:lnSpc>
                <a:spcPts val="4620"/>
              </a:lnSpc>
              <a:spcBef>
                <a:spcPct val="0"/>
              </a:spcBef>
            </a:pPr>
            <a:r>
              <a:rPr lang="en-US" sz="2800" dirty="0">
                <a:solidFill>
                  <a:srgbClr val="FFFFFF"/>
                </a:solidFill>
                <a:latin typeface="Canva Sans"/>
              </a:rPr>
              <a:t>   7.  Now, search the catalog to find a book you’d like to check out. Make       </a:t>
            </a:r>
          </a:p>
          <a:p>
            <a:pPr>
              <a:lnSpc>
                <a:spcPts val="4620"/>
              </a:lnSpc>
              <a:spcBef>
                <a:spcPct val="0"/>
              </a:spcBef>
            </a:pPr>
            <a:r>
              <a:rPr lang="en-US" sz="2800" dirty="0">
                <a:solidFill>
                  <a:srgbClr val="FFFFFF"/>
                </a:solidFill>
                <a:latin typeface="Canva Sans"/>
              </a:rPr>
              <a:t>         sure the book you want is (in) by selecting the title and viewing the </a:t>
            </a:r>
          </a:p>
          <a:p>
            <a:pPr>
              <a:lnSpc>
                <a:spcPts val="4620"/>
              </a:lnSpc>
              <a:spcBef>
                <a:spcPct val="0"/>
              </a:spcBef>
            </a:pPr>
            <a:r>
              <a:rPr lang="en-US" sz="2800" dirty="0">
                <a:solidFill>
                  <a:srgbClr val="FFFFFF"/>
                </a:solidFill>
                <a:latin typeface="Canva Sans"/>
              </a:rPr>
              <a:t>         holdings (tab).</a:t>
            </a:r>
          </a:p>
          <a:p>
            <a:pPr>
              <a:lnSpc>
                <a:spcPts val="4620"/>
              </a:lnSpc>
              <a:spcBef>
                <a:spcPct val="0"/>
              </a:spcBef>
            </a:pPr>
            <a:r>
              <a:rPr lang="en-US" sz="2800" dirty="0">
                <a:solidFill>
                  <a:srgbClr val="FFFFFF"/>
                </a:solidFill>
                <a:latin typeface="Canva Sans"/>
              </a:rPr>
              <a:t>   8.  Stop by the library to check out your book.</a:t>
            </a:r>
          </a:p>
        </p:txBody>
      </p:sp>
      <p:grpSp>
        <p:nvGrpSpPr>
          <p:cNvPr id="5" name="Group 5"/>
          <p:cNvGrpSpPr>
            <a:grpSpLocks noChangeAspect="1"/>
          </p:cNvGrpSpPr>
          <p:nvPr/>
        </p:nvGrpSpPr>
        <p:grpSpPr>
          <a:xfrm>
            <a:off x="15721315" y="896357"/>
            <a:ext cx="2168733" cy="2168485"/>
            <a:chOff x="0" y="0"/>
            <a:chExt cx="6350013" cy="6349289"/>
          </a:xfrm>
        </p:grpSpPr>
        <p:sp>
          <p:nvSpPr>
            <p:cNvPr id="6" name="Freeform 6"/>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000000">
                <a:alpha val="0"/>
              </a:srgbClr>
            </a:solidFill>
            <a:ln w="12700">
              <a:solidFill>
                <a:srgbClr val="000000"/>
              </a:solidFill>
            </a:ln>
          </p:spPr>
          <p:txBody>
            <a:bodyPr/>
            <a:lstStyle/>
            <a:p>
              <a:endParaRPr lang="en-US" dirty="0"/>
            </a:p>
          </p:txBody>
        </p:sp>
      </p:grpSp>
      <p:sp>
        <p:nvSpPr>
          <p:cNvPr id="7" name="TextBox 7"/>
          <p:cNvSpPr txBox="1"/>
          <p:nvPr/>
        </p:nvSpPr>
        <p:spPr>
          <a:xfrm>
            <a:off x="15721315" y="1553880"/>
            <a:ext cx="2168733" cy="842475"/>
          </a:xfrm>
          <a:prstGeom prst="rect">
            <a:avLst/>
          </a:prstGeom>
        </p:spPr>
        <p:txBody>
          <a:bodyPr lIns="0" tIns="0" rIns="0" bIns="0" rtlCol="0" anchor="t">
            <a:spAutoFit/>
          </a:bodyPr>
          <a:lstStyle/>
          <a:p>
            <a:pPr algn="ctr">
              <a:lnSpc>
                <a:spcPts val="3360"/>
              </a:lnSpc>
            </a:pPr>
            <a:r>
              <a:rPr lang="en-US" sz="2400" u="sng" dirty="0">
                <a:solidFill>
                  <a:srgbClr val="E743A5"/>
                </a:solidFill>
                <a:latin typeface="Canva Sans"/>
                <a:hlinkClick r:id="rId2" tooltip="https://schools.scsk12.org/domain/4498">
                  <a:extLst>
                    <a:ext uri="{A12FA001-AC4F-418D-AE19-62706E023703}">
                      <ahyp:hlinkClr xmlns:ahyp="http://schemas.microsoft.com/office/drawing/2018/hyperlinkcolor" val="tx"/>
                    </a:ext>
                  </a:extLst>
                </a:hlinkClick>
              </a:rPr>
              <a:t>CHS Library </a:t>
            </a:r>
            <a:r>
              <a:rPr lang="en-US" sz="2410" u="sng" dirty="0">
                <a:solidFill>
                  <a:srgbClr val="E743A5"/>
                </a:solidFill>
                <a:latin typeface="Canva Sans"/>
                <a:hlinkClick r:id="rId2" tooltip="https://schools.scsk12.org/domain/4498">
                  <a:extLst>
                    <a:ext uri="{A12FA001-AC4F-418D-AE19-62706E023703}">
                      <ahyp:hlinkClr xmlns:ahyp="http://schemas.microsoft.com/office/drawing/2018/hyperlinkcolor" val="tx"/>
                    </a:ext>
                  </a:extLst>
                </a:hlinkClick>
              </a:rPr>
              <a:t>Website</a:t>
            </a:r>
          </a:p>
        </p:txBody>
      </p:sp>
      <p:sp>
        <p:nvSpPr>
          <p:cNvPr id="8" name="Arrow: Right 7">
            <a:extLst>
              <a:ext uri="{FF2B5EF4-FFF2-40B4-BE49-F238E27FC236}">
                <a16:creationId xmlns:a16="http://schemas.microsoft.com/office/drawing/2014/main" id="{DDFA9B4F-8E0C-6082-1E5E-0AECE1C989CD}"/>
              </a:ext>
            </a:extLst>
          </p:cNvPr>
          <p:cNvSpPr/>
          <p:nvPr/>
        </p:nvSpPr>
        <p:spPr>
          <a:xfrm>
            <a:off x="12268200" y="1595374"/>
            <a:ext cx="609600"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p14:dur="10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C5234"/>
        </a:solidFill>
        <a:effectLst/>
      </p:bgPr>
    </p:bg>
    <p:spTree>
      <p:nvGrpSpPr>
        <p:cNvPr id="1" name=""/>
        <p:cNvGrpSpPr/>
        <p:nvPr/>
      </p:nvGrpSpPr>
      <p:grpSpPr>
        <a:xfrm>
          <a:off x="0" y="0"/>
          <a:ext cx="0" cy="0"/>
          <a:chOff x="0" y="0"/>
          <a:chExt cx="0" cy="0"/>
        </a:xfrm>
      </p:grpSpPr>
      <p:sp>
        <p:nvSpPr>
          <p:cNvPr id="2" name="TextBox 2"/>
          <p:cNvSpPr txBox="1"/>
          <p:nvPr/>
        </p:nvSpPr>
        <p:spPr>
          <a:xfrm>
            <a:off x="2976911" y="575688"/>
            <a:ext cx="12042575" cy="980974"/>
          </a:xfrm>
          <a:prstGeom prst="rect">
            <a:avLst/>
          </a:prstGeom>
        </p:spPr>
        <p:txBody>
          <a:bodyPr lIns="0" tIns="0" rIns="0" bIns="0" rtlCol="0" anchor="t">
            <a:spAutoFit/>
          </a:bodyPr>
          <a:lstStyle/>
          <a:p>
            <a:pPr algn="ctr">
              <a:lnSpc>
                <a:spcPts val="6799"/>
              </a:lnSpc>
              <a:spcBef>
                <a:spcPct val="0"/>
              </a:spcBef>
            </a:pPr>
            <a:r>
              <a:rPr lang="en-US" sz="8499" dirty="0">
                <a:solidFill>
                  <a:srgbClr val="E743A5"/>
                </a:solidFill>
                <a:latin typeface="Baguet Script" panose="00000500000000000000" pitchFamily="2" charset="0"/>
              </a:rPr>
              <a:t>Library Scavenger Hunt</a:t>
            </a:r>
          </a:p>
        </p:txBody>
      </p:sp>
      <p:sp>
        <p:nvSpPr>
          <p:cNvPr id="3" name="TextBox 3"/>
          <p:cNvSpPr txBox="1"/>
          <p:nvPr/>
        </p:nvSpPr>
        <p:spPr>
          <a:xfrm>
            <a:off x="2538730" y="2033100"/>
            <a:ext cx="13210540" cy="4617803"/>
          </a:xfrm>
          <a:prstGeom prst="rect">
            <a:avLst/>
          </a:prstGeom>
        </p:spPr>
        <p:txBody>
          <a:bodyPr lIns="0" tIns="0" rIns="0" bIns="0" rtlCol="0" anchor="t">
            <a:spAutoFit/>
          </a:bodyPr>
          <a:lstStyle/>
          <a:p>
            <a:pPr>
              <a:lnSpc>
                <a:spcPts val="5180"/>
              </a:lnSpc>
            </a:pPr>
            <a:r>
              <a:rPr lang="en-US" sz="2800" dirty="0">
                <a:solidFill>
                  <a:srgbClr val="FFFFFF"/>
                </a:solidFill>
                <a:latin typeface="Canva Sans" panose="020B0604020202020204" charset="0"/>
              </a:rPr>
              <a:t>Remember  we’re located on the 1st floor across from rooms 116 and 117 on the W hall.</a:t>
            </a:r>
          </a:p>
          <a:p>
            <a:pPr>
              <a:lnSpc>
                <a:spcPts val="5180"/>
              </a:lnSpc>
            </a:pPr>
            <a:endParaRPr lang="en-US" sz="2800" dirty="0">
              <a:solidFill>
                <a:srgbClr val="FFFFFF"/>
              </a:solidFill>
              <a:latin typeface="Canva Sans" panose="020B0604020202020204" charset="0"/>
            </a:endParaRPr>
          </a:p>
          <a:p>
            <a:pPr>
              <a:lnSpc>
                <a:spcPts val="5180"/>
              </a:lnSpc>
            </a:pPr>
            <a:r>
              <a:rPr lang="en-US" sz="2800" dirty="0">
                <a:solidFill>
                  <a:srgbClr val="FFFFFF"/>
                </a:solidFill>
                <a:latin typeface="Canva Sans" panose="020B0604020202020204" charset="0"/>
              </a:rPr>
              <a:t>This is the end of our library orientation. We hope you learned more about what our library has to offer.</a:t>
            </a:r>
          </a:p>
          <a:p>
            <a:pPr>
              <a:lnSpc>
                <a:spcPts val="5180"/>
              </a:lnSpc>
            </a:pPr>
            <a:endParaRPr lang="en-US" sz="2800" dirty="0">
              <a:solidFill>
                <a:srgbClr val="FFFFFF"/>
              </a:solidFill>
              <a:latin typeface="Canva Sans" panose="020B0604020202020204" charset="0"/>
            </a:endParaRPr>
          </a:p>
          <a:p>
            <a:pPr>
              <a:lnSpc>
                <a:spcPts val="5180"/>
              </a:lnSpc>
              <a:spcBef>
                <a:spcPct val="0"/>
              </a:spcBef>
            </a:pPr>
            <a:r>
              <a:rPr lang="en-US" sz="2800" dirty="0">
                <a:solidFill>
                  <a:srgbClr val="FFFFFF"/>
                </a:solidFill>
                <a:latin typeface="Canva Sans" panose="020B0604020202020204" charset="0"/>
              </a:rPr>
              <a:t>We hope to </a:t>
            </a:r>
            <a:r>
              <a:rPr lang="en-US" sz="2800">
                <a:solidFill>
                  <a:srgbClr val="FFFFFF"/>
                </a:solidFill>
                <a:latin typeface="Canva Sans" panose="020B0604020202020204" charset="0"/>
              </a:rPr>
              <a:t>see you </a:t>
            </a:r>
            <a:r>
              <a:rPr lang="en-US" sz="2800" dirty="0">
                <a:solidFill>
                  <a:srgbClr val="FFFFFF"/>
                </a:solidFill>
                <a:latin typeface="Canva Sans" panose="020B0604020202020204" charset="0"/>
              </a:rPr>
              <a:t>soon!</a:t>
            </a:r>
          </a:p>
        </p:txBody>
      </p:sp>
    </p:spTree>
  </p:cSld>
  <p:clrMapOvr>
    <a:masterClrMapping/>
  </p:clrMapOvr>
  <mc:AlternateContent xmlns:mc="http://schemas.openxmlformats.org/markup-compatibility/2006" xmlns:p14="http://schemas.microsoft.com/office/powerpoint/2010/main">
    <mc:Choice Requires="p14">
      <p:transition p14:dur="10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C5234"/>
        </a:solidFill>
        <a:effectLst/>
      </p:bgPr>
    </p:bg>
    <p:spTree>
      <p:nvGrpSpPr>
        <p:cNvPr id="1" name=""/>
        <p:cNvGrpSpPr/>
        <p:nvPr/>
      </p:nvGrpSpPr>
      <p:grpSpPr>
        <a:xfrm>
          <a:off x="0" y="0"/>
          <a:ext cx="0" cy="0"/>
          <a:chOff x="0" y="0"/>
          <a:chExt cx="0" cy="0"/>
        </a:xfrm>
      </p:grpSpPr>
      <p:sp>
        <p:nvSpPr>
          <p:cNvPr id="2" name="Freeform 2"/>
          <p:cNvSpPr/>
          <p:nvPr/>
        </p:nvSpPr>
        <p:spPr>
          <a:xfrm>
            <a:off x="4142477" y="193543"/>
            <a:ext cx="10003046" cy="8701099"/>
          </a:xfrm>
          <a:custGeom>
            <a:avLst/>
            <a:gdLst/>
            <a:ahLst/>
            <a:cxnLst/>
            <a:rect l="l" t="t" r="r" b="b"/>
            <a:pathLst>
              <a:path w="10003046" h="8701099">
                <a:moveTo>
                  <a:pt x="0" y="0"/>
                </a:moveTo>
                <a:lnTo>
                  <a:pt x="10003046" y="0"/>
                </a:lnTo>
                <a:lnTo>
                  <a:pt x="10003046" y="8701099"/>
                </a:lnTo>
                <a:lnTo>
                  <a:pt x="0" y="8701099"/>
                </a:lnTo>
                <a:lnTo>
                  <a:pt x="0" y="0"/>
                </a:lnTo>
                <a:close/>
              </a:path>
            </a:pathLst>
          </a:custGeom>
          <a:blipFill>
            <a:blip r:embed="rId2"/>
            <a:stretch>
              <a:fillRect l="-7989" r="-7989"/>
            </a:stretch>
          </a:blipFill>
        </p:spPr>
        <p:txBody>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p14:dur="10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8151E"/>
        </a:solidFill>
        <a:effectLst/>
      </p:bgPr>
    </p:bg>
    <p:spTree>
      <p:nvGrpSpPr>
        <p:cNvPr id="1" name=""/>
        <p:cNvGrpSpPr/>
        <p:nvPr/>
      </p:nvGrpSpPr>
      <p:grpSpPr>
        <a:xfrm>
          <a:off x="0" y="0"/>
          <a:ext cx="0" cy="0"/>
          <a:chOff x="0" y="0"/>
          <a:chExt cx="0" cy="0"/>
        </a:xfrm>
      </p:grpSpPr>
      <p:sp>
        <p:nvSpPr>
          <p:cNvPr id="2" name="Freeform 2"/>
          <p:cNvSpPr/>
          <p:nvPr/>
        </p:nvSpPr>
        <p:spPr>
          <a:xfrm>
            <a:off x="4986528" y="1544935"/>
            <a:ext cx="8314945" cy="7521135"/>
          </a:xfrm>
          <a:custGeom>
            <a:avLst/>
            <a:gdLst/>
            <a:ahLst/>
            <a:cxnLst/>
            <a:rect l="l" t="t" r="r" b="b"/>
            <a:pathLst>
              <a:path w="8314945" h="7521135">
                <a:moveTo>
                  <a:pt x="0" y="0"/>
                </a:moveTo>
                <a:lnTo>
                  <a:pt x="8314944" y="0"/>
                </a:lnTo>
                <a:lnTo>
                  <a:pt x="8314944" y="7521134"/>
                </a:lnTo>
                <a:lnTo>
                  <a:pt x="0" y="7521134"/>
                </a:lnTo>
                <a:lnTo>
                  <a:pt x="0" y="0"/>
                </a:lnTo>
                <a:close/>
              </a:path>
            </a:pathLst>
          </a:custGeom>
          <a:blipFill>
            <a:blip r:embed="rId2"/>
            <a:stretch>
              <a:fillRect l="-489" r="-489" b="-11636"/>
            </a:stretch>
          </a:blipFill>
        </p:spPr>
        <p:txBody>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p14:dur="10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C5234"/>
        </a:solidFill>
        <a:effectLst/>
      </p:bgPr>
    </p:bg>
    <p:spTree>
      <p:nvGrpSpPr>
        <p:cNvPr id="1" name=""/>
        <p:cNvGrpSpPr/>
        <p:nvPr/>
      </p:nvGrpSpPr>
      <p:grpSpPr>
        <a:xfrm>
          <a:off x="0" y="0"/>
          <a:ext cx="0" cy="0"/>
          <a:chOff x="0" y="0"/>
          <a:chExt cx="0" cy="0"/>
        </a:xfrm>
      </p:grpSpPr>
      <p:sp>
        <p:nvSpPr>
          <p:cNvPr id="2" name="Freeform 2"/>
          <p:cNvSpPr/>
          <p:nvPr/>
        </p:nvSpPr>
        <p:spPr>
          <a:xfrm>
            <a:off x="1542345" y="817251"/>
            <a:ext cx="15203310" cy="8652499"/>
          </a:xfrm>
          <a:custGeom>
            <a:avLst/>
            <a:gdLst/>
            <a:ahLst/>
            <a:cxnLst/>
            <a:rect l="l" t="t" r="r" b="b"/>
            <a:pathLst>
              <a:path w="15203310" h="8652499">
                <a:moveTo>
                  <a:pt x="0" y="0"/>
                </a:moveTo>
                <a:lnTo>
                  <a:pt x="15203310" y="0"/>
                </a:lnTo>
                <a:lnTo>
                  <a:pt x="15203310" y="8652498"/>
                </a:lnTo>
                <a:lnTo>
                  <a:pt x="0" y="8652498"/>
                </a:lnTo>
                <a:lnTo>
                  <a:pt x="0" y="0"/>
                </a:lnTo>
                <a:close/>
              </a:path>
            </a:pathLst>
          </a:custGeom>
          <a:blipFill>
            <a:blip r:embed="rId2"/>
            <a:stretch>
              <a:fillRect t="-15891" b="-15891"/>
            </a:stretch>
          </a:blipFill>
        </p:spPr>
        <p:txBody>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p14:dur="10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grpSp>
        <p:nvGrpSpPr>
          <p:cNvPr id="3" name="Group 3"/>
          <p:cNvGrpSpPr/>
          <p:nvPr/>
        </p:nvGrpSpPr>
        <p:grpSpPr>
          <a:xfrm>
            <a:off x="3700280" y="1399368"/>
            <a:ext cx="11243844" cy="1905941"/>
            <a:chOff x="0" y="0"/>
            <a:chExt cx="14991792" cy="2541255"/>
          </a:xfrm>
        </p:grpSpPr>
        <p:sp>
          <p:nvSpPr>
            <p:cNvPr id="4" name="TextBox 4"/>
            <p:cNvSpPr txBox="1"/>
            <p:nvPr/>
          </p:nvSpPr>
          <p:spPr>
            <a:xfrm>
              <a:off x="0" y="76200"/>
              <a:ext cx="14991792" cy="726440"/>
            </a:xfrm>
            <a:prstGeom prst="rect">
              <a:avLst/>
            </a:prstGeom>
          </p:spPr>
          <p:txBody>
            <a:bodyPr lIns="0" tIns="0" rIns="0" bIns="0" rtlCol="0" anchor="t">
              <a:spAutoFit/>
            </a:bodyPr>
            <a:lstStyle/>
            <a:p>
              <a:pPr>
                <a:lnSpc>
                  <a:spcPts val="3960"/>
                </a:lnSpc>
              </a:pPr>
              <a:endParaRPr dirty="0"/>
            </a:p>
          </p:txBody>
        </p:sp>
        <p:sp>
          <p:nvSpPr>
            <p:cNvPr id="5" name="TextBox 5"/>
            <p:cNvSpPr txBox="1"/>
            <p:nvPr/>
          </p:nvSpPr>
          <p:spPr>
            <a:xfrm>
              <a:off x="0" y="1072500"/>
              <a:ext cx="14991792" cy="1468755"/>
            </a:xfrm>
            <a:prstGeom prst="rect">
              <a:avLst/>
            </a:prstGeom>
          </p:spPr>
          <p:txBody>
            <a:bodyPr lIns="0" tIns="0" rIns="0" bIns="0" rtlCol="0" anchor="t">
              <a:spAutoFit/>
            </a:bodyPr>
            <a:lstStyle/>
            <a:p>
              <a:pPr algn="ctr">
                <a:lnSpc>
                  <a:spcPts val="2970"/>
                </a:lnSpc>
              </a:pPr>
              <a:endParaRPr dirty="0"/>
            </a:p>
            <a:p>
              <a:pPr algn="ctr">
                <a:lnSpc>
                  <a:spcPts val="2970"/>
                </a:lnSpc>
              </a:pPr>
              <a:endParaRPr dirty="0"/>
            </a:p>
            <a:p>
              <a:pPr algn="ctr">
                <a:lnSpc>
                  <a:spcPts val="2970"/>
                </a:lnSpc>
              </a:pPr>
              <a:endParaRPr dirty="0"/>
            </a:p>
          </p:txBody>
        </p:sp>
      </p:grpSp>
      <p:sp>
        <p:nvSpPr>
          <p:cNvPr id="6" name="TextBox 6"/>
          <p:cNvSpPr txBox="1"/>
          <p:nvPr/>
        </p:nvSpPr>
        <p:spPr>
          <a:xfrm>
            <a:off x="2819400" y="650075"/>
            <a:ext cx="12801600" cy="4426918"/>
          </a:xfrm>
          <a:prstGeom prst="rect">
            <a:avLst/>
          </a:prstGeom>
        </p:spPr>
        <p:txBody>
          <a:bodyPr wrap="square" lIns="0" tIns="0" rIns="0" bIns="0" rtlCol="0" anchor="t">
            <a:spAutoFit/>
          </a:bodyPr>
          <a:lstStyle/>
          <a:p>
            <a:pPr algn="ctr">
              <a:lnSpc>
                <a:spcPts val="6799"/>
              </a:lnSpc>
            </a:pPr>
            <a:r>
              <a:rPr lang="en-US" sz="8000" dirty="0">
                <a:solidFill>
                  <a:srgbClr val="5E17EB"/>
                </a:solidFill>
                <a:latin typeface="Baguet Script" panose="00000500000000000000" pitchFamily="2" charset="0"/>
              </a:rPr>
              <a:t>Librarians</a:t>
            </a:r>
          </a:p>
          <a:p>
            <a:pPr algn="ctr">
              <a:lnSpc>
                <a:spcPts val="6799"/>
              </a:lnSpc>
            </a:pPr>
            <a:endParaRPr lang="en-US" sz="8000" dirty="0">
              <a:solidFill>
                <a:srgbClr val="5E17EB"/>
              </a:solidFill>
              <a:latin typeface="Baguet Script" panose="00000500000000000000" pitchFamily="2" charset="0"/>
            </a:endParaRPr>
          </a:p>
          <a:p>
            <a:pPr algn="ctr">
              <a:lnSpc>
                <a:spcPts val="6799"/>
              </a:lnSpc>
            </a:pPr>
            <a:r>
              <a:rPr lang="en-US" sz="8000" dirty="0">
                <a:solidFill>
                  <a:srgbClr val="5E17EB"/>
                </a:solidFill>
                <a:latin typeface="Baguet Script" panose="00000500000000000000" pitchFamily="2" charset="0"/>
              </a:rPr>
              <a:t>Ms. A. Jones, </a:t>
            </a:r>
          </a:p>
          <a:p>
            <a:pPr algn="ctr">
              <a:lnSpc>
                <a:spcPts val="6799"/>
              </a:lnSpc>
            </a:pPr>
            <a:endParaRPr lang="en-US" sz="8000" dirty="0">
              <a:solidFill>
                <a:srgbClr val="5E17EB"/>
              </a:solidFill>
              <a:latin typeface="Baguet Script" panose="00000500000000000000" pitchFamily="2" charset="0"/>
            </a:endParaRPr>
          </a:p>
          <a:p>
            <a:pPr algn="ctr">
              <a:lnSpc>
                <a:spcPts val="6799"/>
              </a:lnSpc>
            </a:pPr>
            <a:r>
              <a:rPr lang="en-US" sz="8000" dirty="0">
                <a:solidFill>
                  <a:srgbClr val="5E17EB"/>
                </a:solidFill>
                <a:latin typeface="Baguet Script" panose="00000500000000000000" pitchFamily="2" charset="0"/>
              </a:rPr>
              <a:t>Mrs. C. Kell</a:t>
            </a:r>
          </a:p>
        </p:txBody>
      </p:sp>
    </p:spTree>
  </p:cSld>
  <p:clrMapOvr>
    <a:masterClrMapping/>
  </p:clrMapOvr>
  <mc:AlternateContent xmlns:mc="http://schemas.openxmlformats.org/markup-compatibility/2006" xmlns:p14="http://schemas.microsoft.com/office/powerpoint/2010/main">
    <mc:Choice Requires="p14">
      <p:transition p14:dur="10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C5234"/>
        </a:solidFill>
        <a:effectLst/>
      </p:bgPr>
    </p:bg>
    <p:spTree>
      <p:nvGrpSpPr>
        <p:cNvPr id="1" name=""/>
        <p:cNvGrpSpPr/>
        <p:nvPr/>
      </p:nvGrpSpPr>
      <p:grpSpPr>
        <a:xfrm>
          <a:off x="0" y="0"/>
          <a:ext cx="0" cy="0"/>
          <a:chOff x="0" y="0"/>
          <a:chExt cx="0" cy="0"/>
        </a:xfrm>
      </p:grpSpPr>
      <p:sp>
        <p:nvSpPr>
          <p:cNvPr id="2" name="TextBox 2"/>
          <p:cNvSpPr txBox="1"/>
          <p:nvPr/>
        </p:nvSpPr>
        <p:spPr>
          <a:xfrm>
            <a:off x="2976911" y="1207496"/>
            <a:ext cx="12042575" cy="6173998"/>
          </a:xfrm>
          <a:prstGeom prst="rect">
            <a:avLst/>
          </a:prstGeom>
        </p:spPr>
        <p:txBody>
          <a:bodyPr lIns="0" tIns="0" rIns="0" bIns="0" rtlCol="0" anchor="t">
            <a:spAutoFit/>
          </a:bodyPr>
          <a:lstStyle/>
          <a:p>
            <a:pPr algn="ctr">
              <a:lnSpc>
                <a:spcPts val="6799"/>
              </a:lnSpc>
            </a:pPr>
            <a:r>
              <a:rPr lang="en-US" sz="8499" dirty="0">
                <a:solidFill>
                  <a:srgbClr val="FFFF00"/>
                </a:solidFill>
                <a:latin typeface="Baguet Script" panose="00000500000000000000" pitchFamily="2" charset="0"/>
              </a:rPr>
              <a:t>CHS School Library Information Center</a:t>
            </a:r>
          </a:p>
          <a:p>
            <a:pPr algn="ctr">
              <a:lnSpc>
                <a:spcPts val="6799"/>
              </a:lnSpc>
            </a:pPr>
            <a:endParaRPr lang="en-US" sz="8499" dirty="0">
              <a:solidFill>
                <a:srgbClr val="FFDF2B"/>
              </a:solidFill>
              <a:latin typeface="Moontime Bold"/>
            </a:endParaRPr>
          </a:p>
          <a:p>
            <a:pPr algn="ctr">
              <a:lnSpc>
                <a:spcPts val="6799"/>
              </a:lnSpc>
            </a:pPr>
            <a:endParaRPr lang="en-US" sz="8499" dirty="0">
              <a:solidFill>
                <a:srgbClr val="FFDF2B"/>
              </a:solidFill>
              <a:latin typeface="Moontime Bold"/>
            </a:endParaRPr>
          </a:p>
          <a:p>
            <a:pPr algn="ctr">
              <a:lnSpc>
                <a:spcPts val="6799"/>
              </a:lnSpc>
            </a:pPr>
            <a:endParaRPr lang="en-US" sz="8499" dirty="0">
              <a:solidFill>
                <a:srgbClr val="FFDF2B"/>
              </a:solidFill>
              <a:latin typeface="Moontime Bold"/>
            </a:endParaRPr>
          </a:p>
          <a:p>
            <a:pPr algn="ctr">
              <a:lnSpc>
                <a:spcPts val="6799"/>
              </a:lnSpc>
            </a:pPr>
            <a:endParaRPr lang="en-US" sz="8499" dirty="0">
              <a:solidFill>
                <a:srgbClr val="FFDF2B"/>
              </a:solidFill>
              <a:latin typeface="Moontime Bold"/>
            </a:endParaRPr>
          </a:p>
          <a:p>
            <a:pPr algn="ctr">
              <a:lnSpc>
                <a:spcPts val="6799"/>
              </a:lnSpc>
              <a:spcBef>
                <a:spcPct val="0"/>
              </a:spcBef>
            </a:pPr>
            <a:endParaRPr lang="en-US" sz="8499" dirty="0">
              <a:solidFill>
                <a:srgbClr val="FFDF2B"/>
              </a:solidFill>
              <a:latin typeface="Moontime Bold"/>
            </a:endParaRPr>
          </a:p>
        </p:txBody>
      </p:sp>
      <p:grpSp>
        <p:nvGrpSpPr>
          <p:cNvPr id="3" name="Group 3"/>
          <p:cNvGrpSpPr/>
          <p:nvPr/>
        </p:nvGrpSpPr>
        <p:grpSpPr>
          <a:xfrm>
            <a:off x="3880687" y="3329533"/>
            <a:ext cx="9911018" cy="3941624"/>
            <a:chOff x="0" y="76200"/>
            <a:chExt cx="13214691" cy="5255499"/>
          </a:xfrm>
        </p:grpSpPr>
        <p:sp>
          <p:nvSpPr>
            <p:cNvPr id="4" name="TextBox 4"/>
            <p:cNvSpPr txBox="1"/>
            <p:nvPr/>
          </p:nvSpPr>
          <p:spPr>
            <a:xfrm>
              <a:off x="0" y="76200"/>
              <a:ext cx="13214691" cy="4308872"/>
            </a:xfrm>
            <a:prstGeom prst="rect">
              <a:avLst/>
            </a:prstGeom>
          </p:spPr>
          <p:txBody>
            <a:bodyPr lIns="0" tIns="0" rIns="0" bIns="0" rtlCol="0" anchor="t">
              <a:spAutoFit/>
            </a:bodyPr>
            <a:lstStyle/>
            <a:p>
              <a:pPr>
                <a:lnSpc>
                  <a:spcPts val="3564"/>
                </a:lnSpc>
              </a:pPr>
              <a:r>
                <a:rPr lang="en-US" sz="3600" dirty="0">
                  <a:solidFill>
                    <a:srgbClr val="FFFFFF"/>
                  </a:solidFill>
                  <a:latin typeface="Gagalin"/>
                </a:rPr>
                <a:t>The school library information center strengthens student learning and serves as a resource for the school community.</a:t>
              </a:r>
            </a:p>
            <a:p>
              <a:pPr>
                <a:lnSpc>
                  <a:spcPts val="3564"/>
                </a:lnSpc>
              </a:pPr>
              <a:endParaRPr lang="en-US" sz="3600" dirty="0">
                <a:solidFill>
                  <a:srgbClr val="FFFFFF"/>
                </a:solidFill>
                <a:latin typeface="Gagalin"/>
              </a:endParaRPr>
            </a:p>
            <a:p>
              <a:pPr>
                <a:lnSpc>
                  <a:spcPts val="3564"/>
                </a:lnSpc>
              </a:pPr>
              <a:r>
                <a:rPr lang="en-US" sz="3600" dirty="0">
                  <a:solidFill>
                    <a:srgbClr val="FFFFFF"/>
                  </a:solidFill>
                  <a:latin typeface="Gagalin"/>
                </a:rPr>
                <a:t>The library offers materials in a variety of formats: more than 30,000 books including </a:t>
              </a:r>
              <a:r>
                <a:rPr lang="en-US" sz="3600" b="1" dirty="0" err="1">
                  <a:solidFill>
                    <a:srgbClr val="FFFFFF"/>
                  </a:solidFill>
                  <a:latin typeface="Gadugi" panose="020B0502040204020203" pitchFamily="34" charset="0"/>
                  <a:ea typeface="Gadugi" panose="020B0502040204020203" pitchFamily="34" charset="0"/>
                </a:rPr>
                <a:t>e</a:t>
              </a:r>
              <a:r>
                <a:rPr lang="en-US" sz="3600" dirty="0" err="1">
                  <a:solidFill>
                    <a:srgbClr val="FFFFFF"/>
                  </a:solidFill>
                  <a:latin typeface="Gagalin"/>
                </a:rPr>
                <a:t>books</a:t>
              </a:r>
              <a:r>
                <a:rPr lang="en-US" sz="3600" dirty="0">
                  <a:solidFill>
                    <a:srgbClr val="FFFFFF"/>
                  </a:solidFill>
                  <a:latin typeface="Gagalin"/>
                </a:rPr>
                <a:t> and online resources. </a:t>
              </a:r>
            </a:p>
          </p:txBody>
        </p:sp>
        <p:sp>
          <p:nvSpPr>
            <p:cNvPr id="5" name="TextBox 5"/>
            <p:cNvSpPr txBox="1"/>
            <p:nvPr/>
          </p:nvSpPr>
          <p:spPr>
            <a:xfrm>
              <a:off x="0" y="4566651"/>
              <a:ext cx="13214691" cy="765048"/>
            </a:xfrm>
            <a:prstGeom prst="rect">
              <a:avLst/>
            </a:prstGeom>
          </p:spPr>
          <p:txBody>
            <a:bodyPr lIns="0" tIns="0" rIns="0" bIns="0" rtlCol="0" anchor="t">
              <a:spAutoFit/>
            </a:bodyPr>
            <a:lstStyle/>
            <a:p>
              <a:pPr>
                <a:lnSpc>
                  <a:spcPts val="4752"/>
                </a:lnSpc>
              </a:pPr>
              <a:endParaRPr/>
            </a:p>
          </p:txBody>
        </p:sp>
      </p:grpSp>
    </p:spTree>
  </p:cSld>
  <p:clrMapOvr>
    <a:masterClrMapping/>
  </p:clrMapOvr>
  <mc:AlternateContent xmlns:mc="http://schemas.openxmlformats.org/markup-compatibility/2006" xmlns:p14="http://schemas.microsoft.com/office/powerpoint/2010/main">
    <mc:Choice Requires="p14">
      <p:transition p14:dur="10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C5234"/>
        </a:solidFill>
        <a:effectLst/>
      </p:bgPr>
    </p:bg>
    <p:spTree>
      <p:nvGrpSpPr>
        <p:cNvPr id="1" name=""/>
        <p:cNvGrpSpPr/>
        <p:nvPr/>
      </p:nvGrpSpPr>
      <p:grpSpPr>
        <a:xfrm>
          <a:off x="0" y="0"/>
          <a:ext cx="0" cy="0"/>
          <a:chOff x="0" y="0"/>
          <a:chExt cx="0" cy="0"/>
        </a:xfrm>
      </p:grpSpPr>
      <p:sp>
        <p:nvSpPr>
          <p:cNvPr id="2" name="TextBox 2"/>
          <p:cNvSpPr txBox="1"/>
          <p:nvPr/>
        </p:nvSpPr>
        <p:spPr>
          <a:xfrm>
            <a:off x="3884122" y="1191296"/>
            <a:ext cx="10066150" cy="2725041"/>
          </a:xfrm>
          <a:prstGeom prst="rect">
            <a:avLst/>
          </a:prstGeom>
        </p:spPr>
        <p:txBody>
          <a:bodyPr lIns="0" tIns="0" rIns="0" bIns="0" rtlCol="0" anchor="t">
            <a:spAutoFit/>
          </a:bodyPr>
          <a:lstStyle/>
          <a:p>
            <a:pPr algn="ctr">
              <a:lnSpc>
                <a:spcPts val="6799"/>
              </a:lnSpc>
            </a:pPr>
            <a:r>
              <a:rPr lang="en-US" sz="8499" dirty="0">
                <a:solidFill>
                  <a:srgbClr val="E743A5"/>
                </a:solidFill>
                <a:latin typeface="Baguet Script" panose="020F0502020204030204" pitchFamily="2" charset="0"/>
              </a:rPr>
              <a:t>CHS Library Policies</a:t>
            </a:r>
          </a:p>
          <a:p>
            <a:pPr algn="ctr">
              <a:lnSpc>
                <a:spcPts val="6799"/>
              </a:lnSpc>
            </a:pPr>
            <a:endParaRPr lang="en-US" sz="8499" dirty="0">
              <a:solidFill>
                <a:srgbClr val="FFDF2B"/>
              </a:solidFill>
              <a:latin typeface="Moontime Bold"/>
            </a:endParaRPr>
          </a:p>
          <a:p>
            <a:pPr algn="ctr">
              <a:lnSpc>
                <a:spcPts val="6799"/>
              </a:lnSpc>
              <a:spcBef>
                <a:spcPct val="0"/>
              </a:spcBef>
            </a:pPr>
            <a:endParaRPr lang="en-US" sz="8499" dirty="0">
              <a:solidFill>
                <a:srgbClr val="FFDF2B"/>
              </a:solidFill>
              <a:latin typeface="Moontime Bold"/>
            </a:endParaRPr>
          </a:p>
        </p:txBody>
      </p:sp>
      <p:grpSp>
        <p:nvGrpSpPr>
          <p:cNvPr id="3" name="Group 3"/>
          <p:cNvGrpSpPr/>
          <p:nvPr/>
        </p:nvGrpSpPr>
        <p:grpSpPr>
          <a:xfrm>
            <a:off x="2412365" y="2369215"/>
            <a:ext cx="13009665" cy="8780324"/>
            <a:chOff x="0" y="0"/>
            <a:chExt cx="17346221" cy="11707099"/>
          </a:xfrm>
        </p:grpSpPr>
        <p:sp>
          <p:nvSpPr>
            <p:cNvPr id="4" name="TextBox 4"/>
            <p:cNvSpPr txBox="1"/>
            <p:nvPr/>
          </p:nvSpPr>
          <p:spPr>
            <a:xfrm>
              <a:off x="0" y="76200"/>
              <a:ext cx="17346221" cy="9005316"/>
            </a:xfrm>
            <a:prstGeom prst="rect">
              <a:avLst/>
            </a:prstGeom>
          </p:spPr>
          <p:txBody>
            <a:bodyPr lIns="0" tIns="0" rIns="0" bIns="0" rtlCol="0" anchor="t">
              <a:spAutoFit/>
            </a:bodyPr>
            <a:lstStyle/>
            <a:p>
              <a:pPr>
                <a:lnSpc>
                  <a:spcPts val="3564"/>
                </a:lnSpc>
              </a:pPr>
              <a:r>
                <a:rPr lang="en-US" sz="3600" dirty="0">
                  <a:solidFill>
                    <a:srgbClr val="FFFFFF"/>
                  </a:solidFill>
                  <a:latin typeface="Gagalin"/>
                </a:rPr>
                <a:t> </a:t>
              </a:r>
              <a:r>
                <a:rPr lang="en-US" sz="3600" dirty="0" err="1">
                  <a:solidFill>
                    <a:srgbClr val="FFFFFF"/>
                  </a:solidFill>
                  <a:latin typeface="Gagalin"/>
                </a:rPr>
                <a:t>wE</a:t>
              </a:r>
              <a:r>
                <a:rPr lang="en-US" sz="3600" dirty="0">
                  <a:solidFill>
                    <a:srgbClr val="FFFFFF"/>
                  </a:solidFill>
                  <a:latin typeface="Gagalin"/>
                </a:rPr>
                <a:t> ASK teachers and STUDENTS TO VIEW OUR LIBRARY POLICIES   </a:t>
              </a:r>
            </a:p>
            <a:p>
              <a:pPr>
                <a:lnSpc>
                  <a:spcPts val="3564"/>
                </a:lnSpc>
              </a:pPr>
              <a:r>
                <a:rPr lang="en-US" sz="3600" dirty="0">
                  <a:solidFill>
                    <a:srgbClr val="FFFFFF"/>
                  </a:solidFill>
                  <a:latin typeface="Gagalin"/>
                </a:rPr>
                <a:t> before visiting the library. see our library policies below:</a:t>
              </a:r>
            </a:p>
            <a:p>
              <a:pPr>
                <a:lnSpc>
                  <a:spcPts val="3564"/>
                </a:lnSpc>
              </a:pPr>
              <a:endParaRPr lang="en-US" sz="3600" dirty="0">
                <a:solidFill>
                  <a:srgbClr val="FFFFFF"/>
                </a:solidFill>
                <a:latin typeface="Gagalin"/>
              </a:endParaRPr>
            </a:p>
            <a:p>
              <a:pPr>
                <a:lnSpc>
                  <a:spcPts val="3564"/>
                </a:lnSpc>
              </a:pPr>
              <a:r>
                <a:rPr lang="en-US" sz="3600" dirty="0">
                  <a:solidFill>
                    <a:srgbClr val="FFFFFF"/>
                  </a:solidFill>
                  <a:latin typeface="Gagalin"/>
                </a:rPr>
                <a:t>  1.  </a:t>
              </a:r>
              <a:r>
                <a:rPr lang="en-US" sz="3600" dirty="0" err="1">
                  <a:solidFill>
                    <a:srgbClr val="FFFFFF"/>
                  </a:solidFill>
                  <a:latin typeface="Gagalin"/>
                </a:rPr>
                <a:t>wE</a:t>
              </a:r>
              <a:r>
                <a:rPr lang="en-US" sz="3600" dirty="0">
                  <a:solidFill>
                    <a:srgbClr val="FFFFFF"/>
                  </a:solidFill>
                  <a:latin typeface="Gagalin"/>
                </a:rPr>
                <a:t> DO NOT ALLOW FOOD OR DRINKS.</a:t>
              </a:r>
            </a:p>
            <a:p>
              <a:pPr>
                <a:lnSpc>
                  <a:spcPts val="3564"/>
                </a:lnSpc>
              </a:pPr>
              <a:endParaRPr lang="en-US" sz="3600" dirty="0">
                <a:solidFill>
                  <a:srgbClr val="FFFFFF"/>
                </a:solidFill>
                <a:latin typeface="Gagalin"/>
              </a:endParaRPr>
            </a:p>
            <a:p>
              <a:pPr>
                <a:lnSpc>
                  <a:spcPts val="3564"/>
                </a:lnSpc>
              </a:pPr>
              <a:r>
                <a:rPr lang="en-US" sz="3600" dirty="0">
                  <a:solidFill>
                    <a:srgbClr val="FFFFFF"/>
                  </a:solidFill>
                  <a:latin typeface="Gagalin"/>
                </a:rPr>
                <a:t>  2. students MUST HAVE A </a:t>
              </a:r>
              <a:r>
                <a:rPr lang="en-US" sz="3600" dirty="0" err="1">
                  <a:solidFill>
                    <a:srgbClr val="FFFFFF"/>
                  </a:solidFill>
                  <a:latin typeface="Gagalin"/>
                </a:rPr>
                <a:t>chs</a:t>
              </a:r>
              <a:r>
                <a:rPr lang="en-US" sz="3600" dirty="0">
                  <a:solidFill>
                    <a:srgbClr val="FFFFFF"/>
                  </a:solidFill>
                  <a:latin typeface="Gagalin"/>
                </a:rPr>
                <a:t> </a:t>
              </a:r>
              <a:r>
                <a:rPr lang="en-US" sz="3600" dirty="0" err="1">
                  <a:solidFill>
                    <a:srgbClr val="FFFFFF"/>
                  </a:solidFill>
                  <a:latin typeface="Gagalin"/>
                </a:rPr>
                <a:t>pASS</a:t>
              </a:r>
              <a:r>
                <a:rPr lang="en-US" sz="3600" dirty="0">
                  <a:solidFill>
                    <a:srgbClr val="FFFFFF"/>
                  </a:solidFill>
                  <a:latin typeface="Gagalin"/>
                </a:rPr>
                <a:t> TO VISIT OUR LIBRARY.</a:t>
              </a:r>
            </a:p>
            <a:p>
              <a:pPr>
                <a:lnSpc>
                  <a:spcPts val="3564"/>
                </a:lnSpc>
              </a:pPr>
              <a:endParaRPr lang="en-US" sz="3600" dirty="0">
                <a:solidFill>
                  <a:srgbClr val="FFFFFF"/>
                </a:solidFill>
                <a:latin typeface="Gagalin"/>
              </a:endParaRPr>
            </a:p>
            <a:p>
              <a:pPr>
                <a:lnSpc>
                  <a:spcPts val="3564"/>
                </a:lnSpc>
              </a:pPr>
              <a:r>
                <a:rPr lang="en-US" sz="3600" dirty="0">
                  <a:solidFill>
                    <a:srgbClr val="FFFFFF"/>
                  </a:solidFill>
                  <a:latin typeface="Gagalin"/>
                </a:rPr>
                <a:t>  3. Students should RETURN BOOKS IN OUR BOOK DROP.</a:t>
              </a:r>
            </a:p>
            <a:p>
              <a:pPr>
                <a:lnSpc>
                  <a:spcPts val="3564"/>
                </a:lnSpc>
              </a:pPr>
              <a:endParaRPr lang="en-US" sz="3600" dirty="0">
                <a:solidFill>
                  <a:srgbClr val="FFFFFF"/>
                </a:solidFill>
                <a:latin typeface="Gagalin"/>
              </a:endParaRPr>
            </a:p>
            <a:p>
              <a:pPr>
                <a:lnSpc>
                  <a:spcPts val="3564"/>
                </a:lnSpc>
              </a:pPr>
              <a:r>
                <a:rPr lang="en-US" sz="3600" dirty="0">
                  <a:solidFill>
                    <a:srgbClr val="FFFFFF"/>
                  </a:solidFill>
                  <a:latin typeface="Gagalin"/>
                </a:rPr>
                <a:t>  4. Students should </a:t>
              </a:r>
              <a:r>
                <a:rPr lang="en-US" sz="3600" dirty="0" err="1">
                  <a:solidFill>
                    <a:srgbClr val="FFFFFF"/>
                  </a:solidFill>
                  <a:latin typeface="Gagalin"/>
                </a:rPr>
                <a:t>kEEP</a:t>
              </a:r>
              <a:r>
                <a:rPr lang="en-US" sz="3600" dirty="0">
                  <a:solidFill>
                    <a:srgbClr val="FFFFFF"/>
                  </a:solidFill>
                  <a:latin typeface="Gagalin"/>
                </a:rPr>
                <a:t> ALL BOOKS PULLED TO THE FRONT OF</a:t>
              </a:r>
            </a:p>
            <a:p>
              <a:pPr>
                <a:lnSpc>
                  <a:spcPts val="3564"/>
                </a:lnSpc>
              </a:pPr>
              <a:r>
                <a:rPr lang="en-US" sz="3600" dirty="0">
                  <a:solidFill>
                    <a:srgbClr val="FFFFFF"/>
                  </a:solidFill>
                  <a:latin typeface="Gagalin"/>
                </a:rPr>
                <a:t>     The SHELVES when searching for books.</a:t>
              </a:r>
            </a:p>
            <a:p>
              <a:pPr>
                <a:lnSpc>
                  <a:spcPts val="3564"/>
                </a:lnSpc>
              </a:pPr>
              <a:endParaRPr lang="en-US" sz="3600" dirty="0">
                <a:solidFill>
                  <a:srgbClr val="FFFFFF"/>
                </a:solidFill>
                <a:latin typeface="Gagalin"/>
              </a:endParaRPr>
            </a:p>
            <a:p>
              <a:pPr>
                <a:lnSpc>
                  <a:spcPts val="3564"/>
                </a:lnSpc>
              </a:pPr>
              <a:r>
                <a:rPr lang="en-US" sz="3600" dirty="0">
                  <a:solidFill>
                    <a:srgbClr val="FFFFFF"/>
                  </a:solidFill>
                  <a:latin typeface="Gagalin"/>
                </a:rPr>
                <a:t>  5. students should </a:t>
              </a:r>
              <a:r>
                <a:rPr lang="en-US" sz="3600" dirty="0" err="1">
                  <a:solidFill>
                    <a:srgbClr val="FFFFFF"/>
                  </a:solidFill>
                  <a:latin typeface="Gagalin"/>
                </a:rPr>
                <a:t>pUT</a:t>
              </a:r>
              <a:r>
                <a:rPr lang="en-US" sz="3600" dirty="0">
                  <a:solidFill>
                    <a:srgbClr val="FFFFFF"/>
                  </a:solidFill>
                  <a:latin typeface="Gagalin"/>
                </a:rPr>
                <a:t> AWAY CELL PHONES during </a:t>
              </a:r>
            </a:p>
            <a:p>
              <a:pPr>
                <a:lnSpc>
                  <a:spcPts val="3564"/>
                </a:lnSpc>
              </a:pPr>
              <a:r>
                <a:rPr lang="en-US" sz="3600" dirty="0">
                  <a:solidFill>
                    <a:srgbClr val="FFFFFF"/>
                  </a:solidFill>
                  <a:latin typeface="Gagalin"/>
                </a:rPr>
                <a:t>      instructional time.</a:t>
              </a:r>
            </a:p>
            <a:p>
              <a:pPr>
                <a:lnSpc>
                  <a:spcPts val="3564"/>
                </a:lnSpc>
              </a:pPr>
              <a:endParaRPr lang="en-US" sz="3600" dirty="0">
                <a:solidFill>
                  <a:srgbClr val="FFFFFF"/>
                </a:solidFill>
                <a:latin typeface="Gagalin"/>
              </a:endParaRPr>
            </a:p>
          </p:txBody>
        </p:sp>
        <p:sp>
          <p:nvSpPr>
            <p:cNvPr id="5" name="TextBox 5"/>
            <p:cNvSpPr txBox="1"/>
            <p:nvPr/>
          </p:nvSpPr>
          <p:spPr>
            <a:xfrm>
              <a:off x="0" y="9341851"/>
              <a:ext cx="17346221" cy="2365248"/>
            </a:xfrm>
            <a:prstGeom prst="rect">
              <a:avLst/>
            </a:prstGeom>
          </p:spPr>
          <p:txBody>
            <a:bodyPr lIns="0" tIns="0" rIns="0" bIns="0" rtlCol="0" anchor="t">
              <a:spAutoFit/>
            </a:bodyPr>
            <a:lstStyle/>
            <a:p>
              <a:pPr algn="ctr">
                <a:lnSpc>
                  <a:spcPts val="4752"/>
                </a:lnSpc>
              </a:pPr>
              <a:endParaRPr/>
            </a:p>
            <a:p>
              <a:pPr algn="ctr">
                <a:lnSpc>
                  <a:spcPts val="4752"/>
                </a:lnSpc>
              </a:pPr>
              <a:endParaRPr/>
            </a:p>
            <a:p>
              <a:pPr algn="ctr">
                <a:lnSpc>
                  <a:spcPts val="4752"/>
                </a:lnSpc>
              </a:pPr>
              <a:endParaRPr/>
            </a:p>
          </p:txBody>
        </p:sp>
      </p:grpSp>
    </p:spTree>
  </p:cSld>
  <p:clrMapOvr>
    <a:masterClrMapping/>
  </p:clrMapOvr>
  <mc:AlternateContent xmlns:mc="http://schemas.openxmlformats.org/markup-compatibility/2006" xmlns:p14="http://schemas.microsoft.com/office/powerpoint/2010/main">
    <mc:Choice Requires="p14">
      <p:transition p14:dur="10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C5234"/>
        </a:solidFill>
        <a:effectLst/>
      </p:bgPr>
    </p:bg>
    <p:spTree>
      <p:nvGrpSpPr>
        <p:cNvPr id="1" name=""/>
        <p:cNvGrpSpPr/>
        <p:nvPr/>
      </p:nvGrpSpPr>
      <p:grpSpPr>
        <a:xfrm>
          <a:off x="0" y="0"/>
          <a:ext cx="0" cy="0"/>
          <a:chOff x="0" y="0"/>
          <a:chExt cx="0" cy="0"/>
        </a:xfrm>
      </p:grpSpPr>
      <p:sp>
        <p:nvSpPr>
          <p:cNvPr id="2" name="TextBox 2"/>
          <p:cNvSpPr txBox="1"/>
          <p:nvPr/>
        </p:nvSpPr>
        <p:spPr>
          <a:xfrm>
            <a:off x="2667001" y="1207496"/>
            <a:ext cx="12352486" cy="956544"/>
          </a:xfrm>
          <a:prstGeom prst="rect">
            <a:avLst/>
          </a:prstGeom>
        </p:spPr>
        <p:txBody>
          <a:bodyPr wrap="square" lIns="0" tIns="0" rIns="0" bIns="0" rtlCol="0" anchor="t">
            <a:spAutoFit/>
          </a:bodyPr>
          <a:lstStyle/>
          <a:p>
            <a:pPr algn="ctr">
              <a:lnSpc>
                <a:spcPts val="6799"/>
              </a:lnSpc>
              <a:spcBef>
                <a:spcPct val="0"/>
              </a:spcBef>
            </a:pPr>
            <a:r>
              <a:rPr lang="en-US" sz="8499" dirty="0">
                <a:solidFill>
                  <a:srgbClr val="FFFF00"/>
                </a:solidFill>
                <a:latin typeface="Baguet Script" panose="00000500000000000000" pitchFamily="2" charset="0"/>
              </a:rPr>
              <a:t>CHS Circulation Procedures</a:t>
            </a:r>
          </a:p>
        </p:txBody>
      </p:sp>
      <p:grpSp>
        <p:nvGrpSpPr>
          <p:cNvPr id="3" name="Group 3"/>
          <p:cNvGrpSpPr/>
          <p:nvPr/>
        </p:nvGrpSpPr>
        <p:grpSpPr>
          <a:xfrm>
            <a:off x="3376276" y="1948846"/>
            <a:ext cx="11243844" cy="9943899"/>
            <a:chOff x="0" y="0"/>
            <a:chExt cx="14991792" cy="13258531"/>
          </a:xfrm>
        </p:grpSpPr>
        <p:sp>
          <p:nvSpPr>
            <p:cNvPr id="4" name="TextBox 4"/>
            <p:cNvSpPr txBox="1"/>
            <p:nvPr/>
          </p:nvSpPr>
          <p:spPr>
            <a:xfrm>
              <a:off x="0" y="66675"/>
              <a:ext cx="14991792" cy="11453242"/>
            </a:xfrm>
            <a:prstGeom prst="rect">
              <a:avLst/>
            </a:prstGeom>
          </p:spPr>
          <p:txBody>
            <a:bodyPr lIns="0" tIns="0" rIns="0" bIns="0" rtlCol="0" anchor="t">
              <a:spAutoFit/>
            </a:bodyPr>
            <a:lstStyle/>
            <a:p>
              <a:pPr>
                <a:lnSpc>
                  <a:spcPts val="3168"/>
                </a:lnSpc>
              </a:pPr>
              <a:endParaRPr dirty="0"/>
            </a:p>
            <a:p>
              <a:pPr>
                <a:lnSpc>
                  <a:spcPts val="3168"/>
                </a:lnSpc>
              </a:pPr>
              <a:r>
                <a:rPr lang="en-US" sz="3200" dirty="0">
                  <a:solidFill>
                    <a:srgbClr val="FFFFFF"/>
                  </a:solidFill>
                  <a:latin typeface="Gagalin"/>
                </a:rPr>
                <a:t>General circulation books are checked out for 2 weeks.</a:t>
              </a:r>
            </a:p>
            <a:p>
              <a:pPr>
                <a:lnSpc>
                  <a:spcPts val="3168"/>
                </a:lnSpc>
              </a:pPr>
              <a:endParaRPr lang="en-US" sz="3200" dirty="0">
                <a:solidFill>
                  <a:srgbClr val="FFFFFF"/>
                </a:solidFill>
                <a:latin typeface="Gagalin"/>
              </a:endParaRPr>
            </a:p>
            <a:p>
              <a:pPr>
                <a:lnSpc>
                  <a:spcPts val="3168"/>
                </a:lnSpc>
              </a:pPr>
              <a:r>
                <a:rPr lang="en-US" sz="3200" dirty="0">
                  <a:solidFill>
                    <a:srgbClr val="FFFFFF"/>
                  </a:solidFill>
                  <a:latin typeface="Gagalin"/>
                </a:rPr>
                <a:t>Reference books may be checked out overnight. we can extend check out time for test prep books.</a:t>
              </a:r>
            </a:p>
            <a:p>
              <a:pPr>
                <a:lnSpc>
                  <a:spcPts val="3564"/>
                </a:lnSpc>
              </a:pPr>
              <a:endParaRPr lang="en-US" sz="3200" dirty="0">
                <a:solidFill>
                  <a:srgbClr val="FFFFFF"/>
                </a:solidFill>
                <a:latin typeface="Gagalin"/>
              </a:endParaRPr>
            </a:p>
            <a:p>
              <a:pPr>
                <a:lnSpc>
                  <a:spcPts val="3168"/>
                </a:lnSpc>
              </a:pPr>
              <a:r>
                <a:rPr lang="en-US" sz="3200" dirty="0">
                  <a:solidFill>
                    <a:srgbClr val="FFFFFF"/>
                  </a:solidFill>
                  <a:latin typeface="Gagalin"/>
                </a:rPr>
                <a:t>A book may be renewed. A book must be brought to the library to renew.</a:t>
              </a:r>
            </a:p>
            <a:p>
              <a:pPr>
                <a:lnSpc>
                  <a:spcPts val="3168"/>
                </a:lnSpc>
              </a:pPr>
              <a:endParaRPr lang="en-US" sz="3200" dirty="0">
                <a:solidFill>
                  <a:srgbClr val="FFFFFF"/>
                </a:solidFill>
                <a:latin typeface="Gagalin"/>
              </a:endParaRPr>
            </a:p>
            <a:p>
              <a:pPr>
                <a:lnSpc>
                  <a:spcPts val="3168"/>
                </a:lnSpc>
              </a:pPr>
              <a:r>
                <a:rPr lang="en-US" sz="3200" dirty="0">
                  <a:solidFill>
                    <a:srgbClr val="FFFFFF"/>
                  </a:solidFill>
                  <a:latin typeface="Gagalin"/>
                </a:rPr>
                <a:t>late fines are 10 cents per day per book and 25 cents per Day for reference books.</a:t>
              </a:r>
            </a:p>
            <a:p>
              <a:pPr>
                <a:lnSpc>
                  <a:spcPts val="3168"/>
                </a:lnSpc>
              </a:pPr>
              <a:endParaRPr lang="en-US" sz="3200" dirty="0">
                <a:solidFill>
                  <a:srgbClr val="FFFFFF"/>
                </a:solidFill>
                <a:latin typeface="Gagalin"/>
              </a:endParaRPr>
            </a:p>
            <a:p>
              <a:pPr>
                <a:lnSpc>
                  <a:spcPts val="3168"/>
                </a:lnSpc>
              </a:pPr>
              <a:r>
                <a:rPr lang="en-US" sz="3200" dirty="0">
                  <a:solidFill>
                    <a:srgbClr val="FFFFFF"/>
                  </a:solidFill>
                  <a:latin typeface="Gagalin"/>
                </a:rPr>
                <a:t>additional books may not be checked out until fines are cleared.</a:t>
              </a:r>
            </a:p>
            <a:p>
              <a:pPr>
                <a:lnSpc>
                  <a:spcPts val="3168"/>
                </a:lnSpc>
              </a:pPr>
              <a:endParaRPr lang="en-US" sz="3200" dirty="0">
                <a:solidFill>
                  <a:srgbClr val="FFFFFF"/>
                </a:solidFill>
                <a:latin typeface="Gagalin"/>
              </a:endParaRPr>
            </a:p>
            <a:p>
              <a:pPr>
                <a:lnSpc>
                  <a:spcPts val="3168"/>
                </a:lnSpc>
              </a:pPr>
              <a:r>
                <a:rPr lang="en-US" sz="3200" dirty="0">
                  <a:solidFill>
                    <a:srgbClr val="FFFFFF"/>
                  </a:solidFill>
                  <a:latin typeface="Gagalin"/>
                </a:rPr>
                <a:t>Overdue notices are distributed via </a:t>
              </a:r>
              <a:r>
                <a:rPr lang="en-US" sz="3200" dirty="0" err="1">
                  <a:solidFill>
                    <a:srgbClr val="FFFFFF"/>
                  </a:solidFill>
                  <a:latin typeface="Gagalin"/>
                </a:rPr>
                <a:t>english</a:t>
              </a:r>
              <a:r>
                <a:rPr lang="en-US" sz="3200" dirty="0">
                  <a:solidFill>
                    <a:srgbClr val="FFFFFF"/>
                  </a:solidFill>
                  <a:latin typeface="Gagalin"/>
                </a:rPr>
                <a:t> teacher. come to the library even if you believe there is an error with your overdue Notice.</a:t>
              </a:r>
            </a:p>
            <a:p>
              <a:pPr>
                <a:lnSpc>
                  <a:spcPts val="3168"/>
                </a:lnSpc>
              </a:pPr>
              <a:endParaRPr lang="en-US" sz="3200" dirty="0">
                <a:solidFill>
                  <a:srgbClr val="FFFFFF"/>
                </a:solidFill>
                <a:latin typeface="Gagalin"/>
              </a:endParaRPr>
            </a:p>
            <a:p>
              <a:pPr>
                <a:lnSpc>
                  <a:spcPts val="3168"/>
                </a:lnSpc>
              </a:pPr>
              <a:endParaRPr lang="en-US" sz="3200" dirty="0">
                <a:solidFill>
                  <a:srgbClr val="FFFFFF"/>
                </a:solidFill>
                <a:latin typeface="Gagalin"/>
              </a:endParaRPr>
            </a:p>
            <a:p>
              <a:pPr>
                <a:lnSpc>
                  <a:spcPts val="3960"/>
                </a:lnSpc>
              </a:pPr>
              <a:endParaRPr lang="en-US" sz="3200" dirty="0">
                <a:solidFill>
                  <a:srgbClr val="FFFFFF"/>
                </a:solidFill>
                <a:latin typeface="Gagalin"/>
              </a:endParaRPr>
            </a:p>
          </p:txBody>
        </p:sp>
        <p:sp>
          <p:nvSpPr>
            <p:cNvPr id="5" name="TextBox 5"/>
            <p:cNvSpPr txBox="1"/>
            <p:nvPr/>
          </p:nvSpPr>
          <p:spPr>
            <a:xfrm>
              <a:off x="0" y="11789776"/>
              <a:ext cx="14991792" cy="1468755"/>
            </a:xfrm>
            <a:prstGeom prst="rect">
              <a:avLst/>
            </a:prstGeom>
          </p:spPr>
          <p:txBody>
            <a:bodyPr lIns="0" tIns="0" rIns="0" bIns="0" rtlCol="0" anchor="t">
              <a:spAutoFit/>
            </a:bodyPr>
            <a:lstStyle/>
            <a:p>
              <a:pPr algn="ctr">
                <a:lnSpc>
                  <a:spcPts val="2970"/>
                </a:lnSpc>
              </a:pPr>
              <a:endParaRPr/>
            </a:p>
            <a:p>
              <a:pPr algn="ctr">
                <a:lnSpc>
                  <a:spcPts val="2970"/>
                </a:lnSpc>
              </a:pPr>
              <a:endParaRPr/>
            </a:p>
            <a:p>
              <a:pPr algn="ctr">
                <a:lnSpc>
                  <a:spcPts val="2970"/>
                </a:lnSpc>
              </a:pPr>
              <a:endParaRPr/>
            </a:p>
          </p:txBody>
        </p:sp>
      </p:grpSp>
    </p:spTree>
  </p:cSld>
  <p:clrMapOvr>
    <a:masterClrMapping/>
  </p:clrMapOvr>
  <mc:AlternateContent xmlns:mc="http://schemas.openxmlformats.org/markup-compatibility/2006" xmlns:p14="http://schemas.microsoft.com/office/powerpoint/2010/main">
    <mc:Choice Requires="p14">
      <p:transition p14:dur="10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C5234"/>
        </a:solidFill>
        <a:effectLst/>
      </p:bgPr>
    </p:bg>
    <p:spTree>
      <p:nvGrpSpPr>
        <p:cNvPr id="1" name=""/>
        <p:cNvGrpSpPr/>
        <p:nvPr/>
      </p:nvGrpSpPr>
      <p:grpSpPr>
        <a:xfrm>
          <a:off x="0" y="0"/>
          <a:ext cx="0" cy="0"/>
          <a:chOff x="0" y="0"/>
          <a:chExt cx="0" cy="0"/>
        </a:xfrm>
      </p:grpSpPr>
      <p:sp>
        <p:nvSpPr>
          <p:cNvPr id="2" name="TextBox 2"/>
          <p:cNvSpPr txBox="1"/>
          <p:nvPr/>
        </p:nvSpPr>
        <p:spPr>
          <a:xfrm>
            <a:off x="2438401" y="1207496"/>
            <a:ext cx="12581086" cy="956544"/>
          </a:xfrm>
          <a:prstGeom prst="rect">
            <a:avLst/>
          </a:prstGeom>
        </p:spPr>
        <p:txBody>
          <a:bodyPr wrap="square" lIns="0" tIns="0" rIns="0" bIns="0" rtlCol="0" anchor="t">
            <a:spAutoFit/>
          </a:bodyPr>
          <a:lstStyle/>
          <a:p>
            <a:pPr algn="ctr">
              <a:lnSpc>
                <a:spcPts val="6799"/>
              </a:lnSpc>
              <a:spcBef>
                <a:spcPct val="0"/>
              </a:spcBef>
            </a:pPr>
            <a:r>
              <a:rPr lang="en-US" sz="8499" dirty="0">
                <a:solidFill>
                  <a:srgbClr val="FF66C4"/>
                </a:solidFill>
                <a:latin typeface="Baguet Script" panose="00000500000000000000" pitchFamily="2" charset="0"/>
              </a:rPr>
              <a:t>CHS Computer/Internet Use</a:t>
            </a:r>
          </a:p>
        </p:txBody>
      </p:sp>
      <p:grpSp>
        <p:nvGrpSpPr>
          <p:cNvPr id="3" name="Group 3"/>
          <p:cNvGrpSpPr/>
          <p:nvPr/>
        </p:nvGrpSpPr>
        <p:grpSpPr>
          <a:xfrm>
            <a:off x="3376276" y="2574687"/>
            <a:ext cx="11243844" cy="6642844"/>
            <a:chOff x="0" y="76200"/>
            <a:chExt cx="14991792" cy="8857124"/>
          </a:xfrm>
        </p:grpSpPr>
        <p:sp>
          <p:nvSpPr>
            <p:cNvPr id="4" name="TextBox 4"/>
            <p:cNvSpPr txBox="1"/>
            <p:nvPr/>
          </p:nvSpPr>
          <p:spPr>
            <a:xfrm>
              <a:off x="0" y="76200"/>
              <a:ext cx="14991792" cy="8857124"/>
            </a:xfrm>
            <a:prstGeom prst="rect">
              <a:avLst/>
            </a:prstGeom>
          </p:spPr>
          <p:txBody>
            <a:bodyPr lIns="0" tIns="0" rIns="0" bIns="0" rtlCol="0" anchor="t">
              <a:spAutoFit/>
            </a:bodyPr>
            <a:lstStyle/>
            <a:p>
              <a:pPr>
                <a:lnSpc>
                  <a:spcPts val="3663"/>
                </a:lnSpc>
              </a:pPr>
              <a:r>
                <a:rPr lang="en-US" sz="3700" dirty="0">
                  <a:solidFill>
                    <a:srgbClr val="FFFFFF"/>
                  </a:solidFill>
                  <a:latin typeface="Gagalin"/>
                </a:rPr>
                <a:t>All computers in the library are able to access the internet.</a:t>
              </a:r>
            </a:p>
            <a:p>
              <a:pPr>
                <a:lnSpc>
                  <a:spcPts val="3663"/>
                </a:lnSpc>
              </a:pPr>
              <a:endParaRPr lang="en-US" sz="3700" dirty="0">
                <a:solidFill>
                  <a:srgbClr val="FFFFFF"/>
                </a:solidFill>
                <a:latin typeface="Gagalin"/>
              </a:endParaRPr>
            </a:p>
            <a:p>
              <a:pPr>
                <a:lnSpc>
                  <a:spcPts val="3663"/>
                </a:lnSpc>
              </a:pPr>
              <a:r>
                <a:rPr lang="en-US" sz="3700" dirty="0">
                  <a:solidFill>
                    <a:srgbClr val="FFFFFF"/>
                  </a:solidFill>
                  <a:latin typeface="Gagalin"/>
                </a:rPr>
                <a:t>all students must have parent permissions to access the internet.  Parent permissions are given when students complete registration (check </a:t>
              </a:r>
              <a:r>
                <a:rPr lang="en-US" sz="3700" dirty="0" err="1">
                  <a:solidFill>
                    <a:srgbClr val="FFFFFF"/>
                  </a:solidFill>
                  <a:latin typeface="Gagalin"/>
                </a:rPr>
                <a:t>Powerschool</a:t>
              </a:r>
              <a:r>
                <a:rPr lang="en-US" sz="3700" dirty="0">
                  <a:solidFill>
                    <a:srgbClr val="FFFFFF"/>
                  </a:solidFill>
                  <a:latin typeface="Gagalin"/>
                </a:rPr>
                <a:t>).</a:t>
              </a:r>
            </a:p>
            <a:p>
              <a:pPr>
                <a:lnSpc>
                  <a:spcPts val="3663"/>
                </a:lnSpc>
              </a:pPr>
              <a:endParaRPr lang="en-US" sz="3700" dirty="0">
                <a:solidFill>
                  <a:srgbClr val="FFFFFF"/>
                </a:solidFill>
                <a:latin typeface="Gagalin"/>
              </a:endParaRPr>
            </a:p>
            <a:p>
              <a:pPr>
                <a:lnSpc>
                  <a:spcPts val="3663"/>
                </a:lnSpc>
              </a:pPr>
              <a:r>
                <a:rPr lang="en-US" sz="3700" dirty="0">
                  <a:solidFill>
                    <a:srgbClr val="FFFFFF"/>
                  </a:solidFill>
                  <a:latin typeface="Gagalin"/>
                </a:rPr>
                <a:t>students must check in with the librarian before using a computer.</a:t>
              </a:r>
            </a:p>
            <a:p>
              <a:pPr>
                <a:lnSpc>
                  <a:spcPts val="3663"/>
                </a:lnSpc>
              </a:pPr>
              <a:endParaRPr lang="en-US" sz="3700" dirty="0">
                <a:solidFill>
                  <a:srgbClr val="FFFFFF"/>
                </a:solidFill>
                <a:latin typeface="Gagalin"/>
              </a:endParaRPr>
            </a:p>
            <a:p>
              <a:pPr>
                <a:lnSpc>
                  <a:spcPts val="3663"/>
                </a:lnSpc>
              </a:pPr>
              <a:r>
                <a:rPr lang="en-US" sz="3700" dirty="0">
                  <a:solidFill>
                    <a:srgbClr val="FFFFFF"/>
                  </a:solidFill>
                  <a:latin typeface="Gagalin"/>
                </a:rPr>
                <a:t>computer use is available for school assignments only.</a:t>
              </a:r>
            </a:p>
            <a:p>
              <a:pPr>
                <a:lnSpc>
                  <a:spcPts val="3663"/>
                </a:lnSpc>
              </a:pPr>
              <a:endParaRPr lang="en-US" sz="3700" dirty="0">
                <a:solidFill>
                  <a:srgbClr val="FFFFFF"/>
                </a:solidFill>
                <a:latin typeface="Gagalin"/>
              </a:endParaRPr>
            </a:p>
          </p:txBody>
        </p:sp>
        <p:sp>
          <p:nvSpPr>
            <p:cNvPr id="5" name="TextBox 5"/>
            <p:cNvSpPr txBox="1"/>
            <p:nvPr/>
          </p:nvSpPr>
          <p:spPr>
            <a:xfrm>
              <a:off x="0" y="8326232"/>
              <a:ext cx="14991792" cy="478155"/>
            </a:xfrm>
            <a:prstGeom prst="rect">
              <a:avLst/>
            </a:prstGeom>
          </p:spPr>
          <p:txBody>
            <a:bodyPr lIns="0" tIns="0" rIns="0" bIns="0" rtlCol="0" anchor="t">
              <a:spAutoFit/>
            </a:bodyPr>
            <a:lstStyle/>
            <a:p>
              <a:pPr>
                <a:lnSpc>
                  <a:spcPts val="2970"/>
                </a:lnSpc>
              </a:pPr>
              <a:endParaRPr/>
            </a:p>
          </p:txBody>
        </p:sp>
      </p:grpSp>
    </p:spTree>
  </p:cSld>
  <p:clrMapOvr>
    <a:masterClrMapping/>
  </p:clrMapOvr>
  <mc:AlternateContent xmlns:mc="http://schemas.openxmlformats.org/markup-compatibility/2006" xmlns:p14="http://schemas.microsoft.com/office/powerpoint/2010/main">
    <mc:Choice Requires="p14">
      <p:transition p14:dur="100"/>
    </mc:Choice>
    <mc:Fallback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CC44A9AA87A80449AF051892C63A721" ma:contentTypeVersion="20" ma:contentTypeDescription="Create a new document." ma:contentTypeScope="" ma:versionID="5c578963dd546be8a25d8dff52e38a70">
  <xsd:schema xmlns:xsd="http://www.w3.org/2001/XMLSchema" xmlns:xs="http://www.w3.org/2001/XMLSchema" xmlns:p="http://schemas.microsoft.com/office/2006/metadata/properties" xmlns:ns1="http://schemas.microsoft.com/sharepoint/v3" xmlns:ns3="92d7a5c1-71ef-4b0c-bf00-08e777b23ef5" xmlns:ns4="c83f051e-3d3d-4f78-bcc5-1712053af274" targetNamespace="http://schemas.microsoft.com/office/2006/metadata/properties" ma:root="true" ma:fieldsID="2872493fafb2237b989f86f9b2e66102" ns1:_="" ns3:_="" ns4:_="">
    <xsd:import namespace="http://schemas.microsoft.com/sharepoint/v3"/>
    <xsd:import namespace="92d7a5c1-71ef-4b0c-bf00-08e777b23ef5"/>
    <xsd:import namespace="c83f051e-3d3d-4f78-bcc5-1712053af27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AutoKeyPoints" minOccurs="0"/>
                <xsd:element ref="ns4:MediaServiceKeyPoints" minOccurs="0"/>
                <xsd:element ref="ns4:MediaServiceOCR" minOccurs="0"/>
                <xsd:element ref="ns4:MediaServiceGenerationTime" minOccurs="0"/>
                <xsd:element ref="ns4:MediaServiceEventHashCode" minOccurs="0"/>
                <xsd:element ref="ns4:MediaLengthInSeconds" minOccurs="0"/>
                <xsd:element ref="ns1:_ip_UnifiedCompliancePolicyProperties" minOccurs="0"/>
                <xsd:element ref="ns1:_ip_UnifiedCompliancePolicyUIAction" minOccurs="0"/>
                <xsd:element ref="ns4:MediaServiceLocation" minOccurs="0"/>
                <xsd:element ref="ns4:MediaServiceSearchProperties" minOccurs="0"/>
                <xsd:element ref="ns4:_activity" minOccurs="0"/>
                <xsd:element ref="ns4:MediaServiceObjectDetectorVersions" minOccurs="0"/>
                <xsd:element ref="ns4: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2d7a5c1-71ef-4b0c-bf00-08e777b23ef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3f051e-3d3d-4f78-bcc5-1712053af274"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description=""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3" nillable="true" ma:displayName="Location"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_activity" ma:index="25" nillable="true" ma:displayName="_activity" ma:hidden="true" ma:internalName="_activity">
      <xsd:simpleType>
        <xsd:restriction base="dms:Note"/>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ystemTags" ma:index="27" nillable="true" ma:displayName="MediaServiceSystemTags" ma:hidden="true" ma:internalName="MediaServiceSystemTag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activity xmlns="c83f051e-3d3d-4f78-bcc5-1712053af274" xsi:nil="true"/>
  </documentManagement>
</p:properties>
</file>

<file path=customXml/itemProps1.xml><?xml version="1.0" encoding="utf-8"?>
<ds:datastoreItem xmlns:ds="http://schemas.openxmlformats.org/officeDocument/2006/customXml" ds:itemID="{15F3C5A1-9D6D-4D27-A5EB-D3A6A05358C3}">
  <ds:schemaRefs>
    <ds:schemaRef ds:uri="http://schemas.microsoft.com/sharepoint/v3/contenttype/forms"/>
  </ds:schemaRefs>
</ds:datastoreItem>
</file>

<file path=customXml/itemProps2.xml><?xml version="1.0" encoding="utf-8"?>
<ds:datastoreItem xmlns:ds="http://schemas.openxmlformats.org/officeDocument/2006/customXml" ds:itemID="{E536345C-E558-4C29-BD9F-7DEC56ED5D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2d7a5c1-71ef-4b0c-bf00-08e777b23ef5"/>
    <ds:schemaRef ds:uri="c83f051e-3d3d-4f78-bcc5-1712053af2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A006EF1-54CB-497E-8E49-55487D1D6964}">
  <ds:schemaRefs>
    <ds:schemaRef ds:uri="http://schemas.microsoft.com/sharepoint/v3"/>
    <ds:schemaRef ds:uri="http://schemas.microsoft.com/office/2006/documentManagement/types"/>
    <ds:schemaRef ds:uri="http://schemas.microsoft.com/office/2006/metadata/properties"/>
    <ds:schemaRef ds:uri="c83f051e-3d3d-4f78-bcc5-1712053af274"/>
    <ds:schemaRef ds:uri="http://purl.org/dc/terms/"/>
    <ds:schemaRef ds:uri="http://purl.org/dc/elements/1.1/"/>
    <ds:schemaRef ds:uri="92d7a5c1-71ef-4b0c-bf00-08e777b23ef5"/>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490</TotalTime>
  <Words>869</Words>
  <Application>Microsoft Office PowerPoint</Application>
  <PresentationFormat>Custom</PresentationFormat>
  <Paragraphs>116</Paragraphs>
  <Slides>15</Slides>
  <Notes>0</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vt:i4>
      </vt:variant>
    </vt:vector>
  </HeadingPairs>
  <TitlesOfParts>
    <vt:vector size="26" baseType="lpstr">
      <vt:lpstr>Antonio Bold</vt:lpstr>
      <vt:lpstr>Gadugi</vt:lpstr>
      <vt:lpstr>Arial</vt:lpstr>
      <vt:lpstr>Moontime Bold</vt:lpstr>
      <vt:lpstr>Calibri</vt:lpstr>
      <vt:lpstr>Baguet Script</vt:lpstr>
      <vt:lpstr>Canva Sans Bold</vt:lpstr>
      <vt:lpstr>Gagalin</vt:lpstr>
      <vt:lpstr>Canva Sans</vt:lpstr>
      <vt:lpstr>Canva Sans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Borcelle Academy</dc:title>
  <dc:creator>ATINA C JONES</dc:creator>
  <cp:lastModifiedBy>ATINA C JONES</cp:lastModifiedBy>
  <cp:revision>17</cp:revision>
  <dcterms:created xsi:type="dcterms:W3CDTF">2006-08-16T00:00:00Z</dcterms:created>
  <dcterms:modified xsi:type="dcterms:W3CDTF">2024-08-22T19:10:41Z</dcterms:modified>
  <dc:identifier>DAFsMRuT_Ao</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0x0101003CC44A9AA87A80449AF051892C63A721</vt:lpwstr>
  </property>
</Properties>
</file>